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84" r:id="rId5"/>
    <p:sldId id="286" r:id="rId6"/>
    <p:sldId id="287" r:id="rId7"/>
    <p:sldId id="288" r:id="rId8"/>
    <p:sldId id="290" r:id="rId9"/>
    <p:sldId id="293" r:id="rId10"/>
    <p:sldId id="264" r:id="rId11"/>
    <p:sldId id="265" r:id="rId12"/>
    <p:sldId id="30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97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i="1">
                <a:solidFill>
                  <a:srgbClr val="C00000"/>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F309F3-F58F-4AA8-8F6E-B8DBEFB8F06C}"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309F3-F58F-4AA8-8F6E-B8DBEFB8F06C}"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309F3-F58F-4AA8-8F6E-B8DBEFB8F06C}"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F309F3-F58F-4AA8-8F6E-B8DBEFB8F06C}"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F309F3-F58F-4AA8-8F6E-B8DBEFB8F06C}" type="datetimeFigureOut">
              <a:rPr lang="en-US" smtClean="0"/>
              <a:pPr/>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F309F3-F58F-4AA8-8F6E-B8DBEFB8F06C}"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F309F3-F58F-4AA8-8F6E-B8DBEFB8F06C}" type="datetimeFigureOut">
              <a:rPr lang="en-US" smtClean="0"/>
              <a:pPr/>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F309F3-F58F-4AA8-8F6E-B8DBEFB8F06C}" type="datetimeFigureOut">
              <a:rPr lang="en-US" smtClean="0"/>
              <a:pPr/>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F309F3-F58F-4AA8-8F6E-B8DBEFB8F06C}" type="datetimeFigureOut">
              <a:rPr lang="en-US" smtClean="0"/>
              <a:pPr/>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309F3-F58F-4AA8-8F6E-B8DBEFB8F06C}"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309F3-F58F-4AA8-8F6E-B8DBEFB8F06C}" type="datetimeFigureOut">
              <a:rPr lang="en-US" smtClean="0"/>
              <a:pPr/>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D20A37-4DEC-4FDB-9013-853F06E0C5E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309F3-F58F-4AA8-8F6E-B8DBEFB8F06C}" type="datetimeFigureOut">
              <a:rPr lang="en-US" smtClean="0"/>
              <a:pPr/>
              <a:t>9/24/2013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20A37-4DEC-4FDB-9013-853F06E0C5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i="1"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0" y="4038600"/>
            <a:ext cx="4572000" cy="1752600"/>
          </a:xfrm>
        </p:spPr>
        <p:txBody>
          <a:bodyPr/>
          <a:lstStyle/>
          <a:p>
            <a:r>
              <a:rPr lang="en-US" dirty="0" smtClean="0"/>
              <a:t>Basic Rider Course</a:t>
            </a:r>
          </a:p>
          <a:p>
            <a:r>
              <a:rPr lang="en-US" dirty="0" smtClean="0"/>
              <a:t>(BRC) </a:t>
            </a:r>
          </a:p>
          <a:p>
            <a:r>
              <a:rPr lang="en-US" dirty="0" smtClean="0"/>
              <a:t>Range Rationale</a:t>
            </a:r>
            <a:endParaRPr lang="en-US" dirty="0"/>
          </a:p>
        </p:txBody>
      </p:sp>
      <p:pic>
        <p:nvPicPr>
          <p:cNvPr id="4" name="Picture 3" descr="motorcycle_safety_foundation.gif"/>
          <p:cNvPicPr>
            <a:picLocks noChangeAspect="1"/>
          </p:cNvPicPr>
          <p:nvPr/>
        </p:nvPicPr>
        <p:blipFill>
          <a:blip r:embed="rId2" cstate="print"/>
          <a:stretch>
            <a:fillRect/>
          </a:stretch>
        </p:blipFill>
        <p:spPr>
          <a:xfrm>
            <a:off x="6553200" y="1981200"/>
            <a:ext cx="2562225" cy="1095375"/>
          </a:xfrm>
          <a:prstGeom prst="rect">
            <a:avLst/>
          </a:prstGeom>
          <a:ln>
            <a:solidFill>
              <a:srgbClr val="FF0000"/>
            </a:solidFill>
          </a:ln>
        </p:spPr>
      </p:pic>
      <p:pic>
        <p:nvPicPr>
          <p:cNvPr id="5" name="Picture 4" descr="Naval-Safety-Cener-Logo.jpg"/>
          <p:cNvPicPr>
            <a:picLocks noChangeAspect="1"/>
          </p:cNvPicPr>
          <p:nvPr/>
        </p:nvPicPr>
        <p:blipFill>
          <a:blip r:embed="rId3" cstate="print"/>
          <a:stretch>
            <a:fillRect/>
          </a:stretch>
        </p:blipFill>
        <p:spPr>
          <a:xfrm>
            <a:off x="5029200" y="685800"/>
            <a:ext cx="1384300" cy="1369188"/>
          </a:xfrm>
          <a:prstGeom prst="rect">
            <a:avLst/>
          </a:prstGeom>
        </p:spPr>
      </p:pic>
      <p:cxnSp>
        <p:nvCxnSpPr>
          <p:cNvPr id="9" name="Straight Connector 8"/>
          <p:cNvCxnSpPr/>
          <p:nvPr/>
        </p:nvCxnSpPr>
        <p:spPr>
          <a:xfrm>
            <a:off x="4572000" y="0"/>
            <a:ext cx="0" cy="6629400"/>
          </a:xfrm>
          <a:prstGeom prst="line">
            <a:avLst/>
          </a:prstGeom>
        </p:spPr>
        <p:style>
          <a:lnRef idx="1">
            <a:schemeClr val="accent1"/>
          </a:lnRef>
          <a:fillRef idx="0">
            <a:schemeClr val="accent1"/>
          </a:fillRef>
          <a:effectRef idx="0">
            <a:schemeClr val="accent1"/>
          </a:effectRef>
          <a:fontRef idx="minor">
            <a:schemeClr val="tx1"/>
          </a:fontRef>
        </p:style>
      </p:cxnSp>
      <p:sp>
        <p:nvSpPr>
          <p:cNvPr id="11" name="Content Placeholder 2"/>
          <p:cNvSpPr txBox="1">
            <a:spLocks/>
          </p:cNvSpPr>
          <p:nvPr/>
        </p:nvSpPr>
        <p:spPr>
          <a:xfrm>
            <a:off x="0" y="1066800"/>
            <a:ext cx="4572000" cy="5791200"/>
          </a:xfrm>
          <a:prstGeom prst="rect">
            <a:avLst/>
          </a:prstGeom>
        </p:spPr>
        <p:txBody>
          <a:bodyPr vert="horz" lIns="91440" tIns="45720" rIns="91440" bIns="45720" rtlCol="0">
            <a:normAutofit fontScale="47500" lnSpcReduction="20000"/>
          </a:bodyPr>
          <a:lstStyle/>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1.   Do not practice without RiderCoach permission.</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2.   Always wear proper protective gear when seated on the motorcycle.</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3.   Know the location of the engine cut-off switch and how to use it.</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4.   Keep the clutch “covered” during early skill development (first riding day).</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5.   Keep a wrist flat position on the throttle.</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6.   Always keep a margin of safety, and check all around before moving out.</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7.   Do not pass other riders unless directed to do so.</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8.   If you have a problem, move out of the path of travel. A RiderCoach will assist you.</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9.   Stop smoothly in position if you see or hear a group stop signal.</a:t>
            </a:r>
          </a:p>
          <a:p>
            <a:pPr marL="0" marR="0" lvl="0" indent="0" algn="ctr" defTabSz="914400" rtl="0" eaLnBrk="1" fontAlgn="auto" latinLnBrk="0" hangingPunct="1">
              <a:lnSpc>
                <a:spcPct val="120000"/>
              </a:lnSpc>
              <a:spcBef>
                <a:spcPct val="20000"/>
              </a:spcBef>
              <a:spcAft>
                <a:spcPts val="600"/>
              </a:spcAft>
              <a:buClrTx/>
              <a:buSzTx/>
              <a:buFont typeface="Arial" pitchFamily="34" charset="0"/>
              <a:buNone/>
              <a:tabLst/>
              <a:defRPr/>
            </a:pPr>
            <a:r>
              <a:rPr kumimoji="0" lang="en-US" sz="3200" b="0" i="0" u="none" strike="noStrike" kern="1200" cap="none" spc="0" normalizeH="0" baseline="0" noProof="0" smtClean="0">
                <a:ln>
                  <a:noFill/>
                </a:ln>
                <a:solidFill>
                  <a:schemeClr val="tx1">
                    <a:tint val="75000"/>
                  </a:schemeClr>
                </a:solidFill>
                <a:effectLst/>
                <a:uLnTx/>
                <a:uFillTx/>
                <a:latin typeface="+mn-lt"/>
                <a:ea typeface="+mn-ea"/>
                <a:cs typeface="+mn-cs"/>
              </a:rPr>
              <a:t>10.   If you do not understand an exercise, or become too uncomfortable to ride safely, notify a RiderCoach.</a:t>
            </a:r>
            <a:endParaRPr kumimoji="0" lang="en-US"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2" name="Title 1"/>
          <p:cNvSpPr txBox="1">
            <a:spLocks/>
          </p:cNvSpPr>
          <p:nvPr/>
        </p:nvSpPr>
        <p:spPr>
          <a:xfrm>
            <a:off x="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Range Rules</a:t>
            </a:r>
            <a:endParaRPr kumimoji="0" lang="en-US" sz="24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020762"/>
          </a:xfrm>
        </p:spPr>
        <p:txBody>
          <a:bodyPr>
            <a:noAutofit/>
          </a:bodyPr>
          <a:lstStyle/>
          <a:p>
            <a:r>
              <a:rPr lang="en-US" sz="2000" dirty="0" smtClean="0"/>
              <a:t>Exercise 7</a:t>
            </a:r>
            <a:br>
              <a:rPr lang="en-US" sz="2000" dirty="0" smtClean="0"/>
            </a:br>
            <a:r>
              <a:rPr lang="en-US" sz="2000" dirty="0" smtClean="0"/>
              <a:t>Cornering</a:t>
            </a:r>
            <a:endParaRPr lang="en-US" sz="2000" dirty="0"/>
          </a:p>
        </p:txBody>
      </p:sp>
      <p:sp>
        <p:nvSpPr>
          <p:cNvPr id="3" name="Content Placeholder 2"/>
          <p:cNvSpPr>
            <a:spLocks noGrp="1"/>
          </p:cNvSpPr>
          <p:nvPr>
            <p:ph idx="1"/>
          </p:nvPr>
        </p:nvSpPr>
        <p:spPr>
          <a:xfrm>
            <a:off x="0" y="990600"/>
            <a:ext cx="4572000" cy="5867400"/>
          </a:xfrm>
        </p:spPr>
        <p:txBody>
          <a:bodyPr>
            <a:normAutofit fontScale="92500" lnSpcReduction="10000"/>
          </a:bodyPr>
          <a:lstStyle/>
          <a:p>
            <a:r>
              <a:rPr lang="en-US" sz="1500" dirty="0" smtClean="0"/>
              <a:t>This </a:t>
            </a:r>
            <a:r>
              <a:rPr lang="en-US" sz="1500" dirty="0"/>
              <a:t>exercise is designed to provide the development of the basic cornering technique</a:t>
            </a:r>
          </a:p>
          <a:p>
            <a:r>
              <a:rPr lang="en-US" sz="1500" dirty="0"/>
              <a:t>of slow/look/press/roll. An oval with a 60’ diameter is used. Simulated practice</a:t>
            </a:r>
          </a:p>
          <a:p>
            <a:r>
              <a:rPr lang="en-US" sz="1500" dirty="0"/>
              <a:t>assures that the technique is introduced before riding begins. A repeated split (where</a:t>
            </a:r>
          </a:p>
          <a:p>
            <a:r>
              <a:rPr lang="en-US" sz="1500" dirty="0"/>
              <a:t>the group is divided into two groups and one group rides while the other group</a:t>
            </a:r>
          </a:p>
          <a:p>
            <a:r>
              <a:rPr lang="en-US" sz="1500" dirty="0"/>
              <a:t>observes and is coached, then the groups switch, then the process is repeated) is a</a:t>
            </a:r>
          </a:p>
          <a:p>
            <a:r>
              <a:rPr lang="en-US" sz="1500" dirty="0"/>
              <a:t>technique used to accelerate learning and understanding. For example, Group A rides</a:t>
            </a:r>
          </a:p>
          <a:p>
            <a:r>
              <a:rPr lang="en-US" sz="1500" dirty="0"/>
              <a:t>both left and right paths of travel while Group B observes and is coached; Group B</a:t>
            </a:r>
          </a:p>
          <a:p>
            <a:r>
              <a:rPr lang="en-US" sz="1500" dirty="0"/>
              <a:t>rides both left and right paths of travel while Group A observes and is coached; Group</a:t>
            </a:r>
          </a:p>
          <a:p>
            <a:r>
              <a:rPr lang="en-US" sz="1500" dirty="0"/>
              <a:t>A then again rides the left and right paths of travel while Group B observes and is</a:t>
            </a:r>
          </a:p>
          <a:p>
            <a:r>
              <a:rPr lang="en-US" sz="1500" dirty="0"/>
              <a:t>coached; then Group B rides again the left and right paths of travel while Group</a:t>
            </a:r>
          </a:p>
          <a:p>
            <a:r>
              <a:rPr lang="en-US" sz="1500" dirty="0"/>
              <a:t>A observes and is coached. Also, the exercise is reversed using a U-turn. There is</a:t>
            </a:r>
          </a:p>
          <a:p>
            <a:r>
              <a:rPr lang="en-US" sz="1500" dirty="0"/>
              <a:t>extended riding time as the cornering process is critical for rider development. It is</a:t>
            </a:r>
          </a:p>
          <a:p>
            <a:r>
              <a:rPr lang="en-US" sz="1500" dirty="0"/>
              <a:t>important that each rider demonstrates the ability to corner smoothly and precisely</a:t>
            </a:r>
          </a:p>
          <a:p>
            <a:r>
              <a:rPr lang="en-US" sz="1500" dirty="0"/>
              <a:t>before proceeding.</a:t>
            </a:r>
          </a:p>
        </p:txBody>
      </p:sp>
      <p:sp>
        <p:nvSpPr>
          <p:cNvPr id="4" name="Title 1"/>
          <p:cNvSpPr txBox="1">
            <a:spLocks/>
          </p:cNvSpPr>
          <p:nvPr/>
        </p:nvSpPr>
        <p:spPr>
          <a:xfrm>
            <a:off x="457200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10</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Limited-Space Maneuvers</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a:xfrm>
            <a:off x="4572000" y="1143000"/>
            <a:ext cx="4572000" cy="5562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allow riders to develop their abilities in areas with limited maneuvering space.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Although considered convenience skills, these maneuvers provide riders with additional practice time on basic skills within a practical context.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skill of handlebar turn/counter weighting is emphasized, and is introduced with simulated practice.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Three exercises are provided: a U-turn box, an S-turn, and a perimeter turn.</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U-turn box has two width dimensions, 24’ and 20’. The former is the minimum width of most roadways and the latter provides a goal to increase skill. (The 20’ width is used in the skill test.)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For the perimeter turns, note the middle cone is now in a</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position to form a 90-degree turn. This is to develop the skills associated with turning from a stop at an intersection.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RiderCoaches provide active assistance when needed, but allow riders the opportunity to practice and develop these skills on their own.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is important that each rider demonstrates control in making low speed, limited space paths of travel before proceeding.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Particular attention should be focused on the U-turn since it develops basic control and is a skill test exercise.</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143000"/>
          </a:xfrm>
        </p:spPr>
        <p:txBody>
          <a:bodyPr>
            <a:normAutofit/>
          </a:bodyPr>
          <a:lstStyle/>
          <a:p>
            <a:r>
              <a:rPr lang="en-US" sz="2000" dirty="0" smtClean="0"/>
              <a:t>Exercise 8</a:t>
            </a:r>
            <a:br>
              <a:rPr lang="en-US" sz="2000" dirty="0" smtClean="0"/>
            </a:br>
            <a:r>
              <a:rPr lang="en-US" sz="2000" dirty="0" smtClean="0"/>
              <a:t>Matching Gears to Speed</a:t>
            </a:r>
            <a:endParaRPr lang="en-US" sz="2000" dirty="0"/>
          </a:p>
        </p:txBody>
      </p:sp>
      <p:sp>
        <p:nvSpPr>
          <p:cNvPr id="3" name="Content Placeholder 2"/>
          <p:cNvSpPr>
            <a:spLocks noGrp="1"/>
          </p:cNvSpPr>
          <p:nvPr>
            <p:ph idx="1"/>
          </p:nvPr>
        </p:nvSpPr>
        <p:spPr>
          <a:xfrm>
            <a:off x="4572000" y="1143000"/>
            <a:ext cx="4572000" cy="5715000"/>
          </a:xfrm>
        </p:spPr>
        <p:txBody>
          <a:bodyPr>
            <a:normAutofit/>
          </a:bodyPr>
          <a:lstStyle/>
          <a:p>
            <a:pPr>
              <a:spcAft>
                <a:spcPts val="600"/>
              </a:spcAft>
            </a:pPr>
            <a:r>
              <a:rPr lang="en-US" sz="1200" dirty="0" smtClean="0"/>
              <a:t>This </a:t>
            </a:r>
            <a:r>
              <a:rPr lang="en-US" sz="1200" dirty="0"/>
              <a:t>exercise is designed to provide practice in shifting between 2nd and 3rd gears</a:t>
            </a:r>
          </a:p>
          <a:p>
            <a:pPr>
              <a:spcAft>
                <a:spcPts val="600"/>
              </a:spcAft>
            </a:pPr>
            <a:r>
              <a:rPr lang="en-US" sz="1200" dirty="0"/>
              <a:t>(on a full-size range) to match engine speed to road speed. A clockwise direction is</a:t>
            </a:r>
          </a:p>
          <a:p>
            <a:pPr>
              <a:spcAft>
                <a:spcPts val="600"/>
              </a:spcAft>
            </a:pPr>
            <a:r>
              <a:rPr lang="en-US" sz="1200" dirty="0"/>
              <a:t>used to vary the experience for added development. Engine braking can be coached in</a:t>
            </a:r>
          </a:p>
          <a:p>
            <a:pPr>
              <a:spcAft>
                <a:spcPts val="600"/>
              </a:spcAft>
            </a:pPr>
            <a:r>
              <a:rPr lang="en-US" sz="1200" dirty="0"/>
              <a:t>this exercise. Cue cones are used for shift points, and riders are coached to downshift</a:t>
            </a:r>
          </a:p>
          <a:p>
            <a:pPr>
              <a:spcAft>
                <a:spcPts val="600"/>
              </a:spcAft>
            </a:pPr>
            <a:r>
              <a:rPr lang="en-US" sz="1200" dirty="0"/>
              <a:t>only while going in a straight line. </a:t>
            </a:r>
            <a:r>
              <a:rPr lang="en-US" sz="1200" dirty="0" err="1"/>
              <a:t>RiderCoaches</a:t>
            </a:r>
            <a:r>
              <a:rPr lang="en-US" sz="1200" dirty="0"/>
              <a:t> begin with active coaching to remind</a:t>
            </a:r>
          </a:p>
          <a:p>
            <a:pPr>
              <a:spcAft>
                <a:spcPts val="600"/>
              </a:spcAft>
            </a:pPr>
            <a:r>
              <a:rPr lang="en-US" sz="1200" dirty="0"/>
              <a:t>riders of the techniques, later using as-needed coaching. It is important that each rider</a:t>
            </a:r>
          </a:p>
          <a:p>
            <a:pPr>
              <a:spcAft>
                <a:spcPts val="600"/>
              </a:spcAft>
            </a:pPr>
            <a:r>
              <a:rPr lang="en-US" sz="1200" dirty="0"/>
              <a:t>demonstrates smooth clutch use and speed control before proceeding.</a:t>
            </a:r>
          </a:p>
        </p:txBody>
      </p:sp>
      <p:sp>
        <p:nvSpPr>
          <p:cNvPr id="4" name="Content Placeholder 2"/>
          <p:cNvSpPr txBox="1">
            <a:spLocks/>
          </p:cNvSpPr>
          <p:nvPr/>
        </p:nvSpPr>
        <p:spPr>
          <a:xfrm>
            <a:off x="0" y="685800"/>
            <a:ext cx="4572000" cy="5943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allow riders to develop their quick-stop capabilities.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stop point is several feet prior to the perimeter turns to provide another scenario from which turns must be made in real-world situations. (Earlier in Exercise 4, Shifting and Stopping, the distance was 20’ to create a “slow-ride” through the perimeter turn.</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Here a greater approach distance is provided with the idea that braking adjustments may be required to complete the turn.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Also, note that the middle cone inside the perimeter turn is moved slightly.)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 feature of this exercise is that a crisscross traffic pattern is used in the middle of the range. Riders practice pause-n-gos while creating a gap for cross traffic.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Another feature of this exercise is that it has two parts: one is to allow riders to stop as they pass a cue cone; the other is to stop on signal by a RiderCoach. The latter is done to provide riders with an “on cue” scenario to make a quick stop, developing the skill to a deeper level.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uses simulated practice to emphasize the quick stop technique.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As with all exercises, riders are encouraged to start at lower speeds and increase speed as skill develops and comfort levels increase.</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RiderCoaches manage the exercise from the stopping areas, watching the riders as they complete the perimeter turn and crisscross in the middle to get back in line.</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Also, they coach proper approach speeds appropriate for individual skill levels. It is important that each rider demonstrates an ability to stop quickly and smoothly before proceeding</a:t>
            </a:r>
            <a:r>
              <a:rPr kumimoji="0" lang="en-US" sz="1000" b="0" i="0" u="none" strike="noStrike" kern="1200" cap="none" spc="0" normalizeH="0" baseline="0" noProof="0" smtClean="0">
                <a:ln>
                  <a:noFill/>
                </a:ln>
                <a:solidFill>
                  <a:schemeClr val="tx1"/>
                </a:solidFill>
                <a:effectLst/>
                <a:uLnTx/>
                <a:uFillTx/>
                <a:latin typeface="+mn-lt"/>
                <a:ea typeface="+mn-ea"/>
                <a:cs typeface="+mn-cs"/>
              </a:rPr>
              <a:t>.</a:t>
            </a:r>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Rectangle 4"/>
          <p:cNvSpPr/>
          <p:nvPr/>
        </p:nvSpPr>
        <p:spPr>
          <a:xfrm>
            <a:off x="0" y="0"/>
            <a:ext cx="4572000" cy="646331"/>
          </a:xfrm>
          <a:prstGeom prst="rect">
            <a:avLst/>
          </a:prstGeom>
        </p:spPr>
        <p:txBody>
          <a:bodyPr>
            <a:spAutoFit/>
          </a:bodyPr>
          <a:lstStyle/>
          <a:p>
            <a:pPr algn="ctr">
              <a:buNone/>
            </a:pPr>
            <a:r>
              <a:rPr lang="en-US" b="1" dirty="0" smtClean="0">
                <a:solidFill>
                  <a:srgbClr val="C00000"/>
                </a:solidFill>
              </a:rPr>
              <a:t>Exercise 9</a:t>
            </a:r>
          </a:p>
          <a:p>
            <a:pPr algn="ctr">
              <a:buNone/>
            </a:pPr>
            <a:r>
              <a:rPr lang="en-US" b="1" dirty="0" smtClean="0">
                <a:solidFill>
                  <a:srgbClr val="C00000"/>
                </a:solidFill>
              </a:rPr>
              <a:t>Stopping Quickly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ocuments and Settings\donald.borkoski\My Documents\My Pictures\MSF\120x220_range.JPG"/>
          <p:cNvPicPr>
            <a:picLocks noGrp="1" noChangeAspect="1" noChangeArrowheads="1"/>
          </p:cNvPicPr>
          <p:nvPr>
            <p:ph idx="1"/>
          </p:nvPr>
        </p:nvPicPr>
        <p:blipFill>
          <a:blip r:embed="rId2" cstate="print"/>
          <a:srcRect/>
          <a:stretch>
            <a:fillRect/>
          </a:stretch>
        </p:blipFill>
        <p:spPr bwMode="auto">
          <a:xfrm>
            <a:off x="0" y="990599"/>
            <a:ext cx="9113025" cy="5764757"/>
          </a:xfrm>
          <a:prstGeom prst="rect">
            <a:avLst/>
          </a:prstGeom>
          <a:noFill/>
        </p:spPr>
      </p:pic>
      <p:sp>
        <p:nvSpPr>
          <p:cNvPr id="3" name="Title 1"/>
          <p:cNvSpPr>
            <a:spLocks noGrp="1"/>
          </p:cNvSpPr>
          <p:nvPr>
            <p:ph type="title"/>
          </p:nvPr>
        </p:nvSpPr>
        <p:spPr>
          <a:xfrm>
            <a:off x="0" y="0"/>
            <a:ext cx="9144000" cy="990600"/>
          </a:xfrm>
        </p:spPr>
        <p:txBody>
          <a:bodyPr/>
          <a:lstStyle/>
          <a:p>
            <a:r>
              <a:rPr lang="en-US" dirty="0" smtClean="0"/>
              <a:t>Full Size Range Layout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Autofit/>
          </a:bodyPr>
          <a:lstStyle/>
          <a:p>
            <a:r>
              <a:rPr lang="en-US" sz="2000" dirty="0" smtClean="0"/>
              <a:t>Exercise 1</a:t>
            </a:r>
            <a:br>
              <a:rPr lang="en-US" sz="2000" dirty="0" smtClean="0"/>
            </a:br>
            <a:r>
              <a:rPr lang="en-US" sz="2000" dirty="0" smtClean="0"/>
              <a:t>Motorcycle </a:t>
            </a:r>
            <a:r>
              <a:rPr lang="en-US" sz="2000" dirty="0" smtClean="0"/>
              <a:t>Familiarization</a:t>
            </a:r>
            <a:endParaRPr lang="en-US" sz="2000" dirty="0"/>
          </a:p>
        </p:txBody>
      </p:sp>
      <p:sp>
        <p:nvSpPr>
          <p:cNvPr id="3" name="Content Placeholder 2"/>
          <p:cNvSpPr>
            <a:spLocks noGrp="1"/>
          </p:cNvSpPr>
          <p:nvPr>
            <p:ph idx="1"/>
          </p:nvPr>
        </p:nvSpPr>
        <p:spPr>
          <a:xfrm>
            <a:off x="0" y="914400"/>
            <a:ext cx="4572000" cy="5791200"/>
          </a:xfrm>
        </p:spPr>
        <p:txBody>
          <a:bodyPr>
            <a:noAutofit/>
          </a:bodyPr>
          <a:lstStyle/>
          <a:p>
            <a:pPr marL="0">
              <a:lnSpc>
                <a:spcPct val="120000"/>
              </a:lnSpc>
              <a:spcAft>
                <a:spcPts val="600"/>
              </a:spcAft>
            </a:pPr>
            <a:r>
              <a:rPr lang="en-US" sz="1200" dirty="0" smtClean="0"/>
              <a:t>This </a:t>
            </a:r>
            <a:r>
              <a:rPr lang="en-US" sz="1200" dirty="0"/>
              <a:t>exercise is designed to acquaint a new rider with the major parts and controls </a:t>
            </a:r>
            <a:r>
              <a:rPr lang="en-US" sz="1200" dirty="0" smtClean="0"/>
              <a:t>of a </a:t>
            </a:r>
            <a:r>
              <a:rPr lang="en-US" sz="1200" dirty="0"/>
              <a:t>motorcycle. </a:t>
            </a:r>
            <a:endParaRPr lang="en-US" sz="1200" dirty="0" smtClean="0"/>
          </a:p>
          <a:p>
            <a:pPr marL="0">
              <a:lnSpc>
                <a:spcPct val="120000"/>
              </a:lnSpc>
              <a:spcAft>
                <a:spcPts val="600"/>
              </a:spcAft>
            </a:pPr>
            <a:r>
              <a:rPr lang="en-US" sz="1200" dirty="0" smtClean="0"/>
              <a:t>It consists </a:t>
            </a:r>
            <a:r>
              <a:rPr lang="en-US" sz="1200" dirty="0"/>
              <a:t>of fitting a participant on his/her course motorcycle</a:t>
            </a:r>
            <a:r>
              <a:rPr lang="en-US" sz="1200" dirty="0" smtClean="0"/>
              <a:t>, familiarization </a:t>
            </a:r>
            <a:r>
              <a:rPr lang="en-US" sz="1200" dirty="0"/>
              <a:t>with parts/controls and operation of key controls, practice in use </a:t>
            </a:r>
            <a:r>
              <a:rPr lang="en-US" sz="1200" dirty="0" smtClean="0"/>
              <a:t>of the </a:t>
            </a:r>
            <a:r>
              <a:rPr lang="en-US" sz="1200" dirty="0"/>
              <a:t>clutch and shift lever (finding neutral), </a:t>
            </a:r>
            <a:r>
              <a:rPr lang="en-US" sz="1200" dirty="0" smtClean="0"/>
              <a:t> starting/stopping </a:t>
            </a:r>
            <a:r>
              <a:rPr lang="en-US" sz="1200" dirty="0"/>
              <a:t>and warming the engine</a:t>
            </a:r>
            <a:r>
              <a:rPr lang="en-US" sz="1200" dirty="0" smtClean="0"/>
              <a:t>, straddle </a:t>
            </a:r>
            <a:r>
              <a:rPr lang="en-US" sz="1200" dirty="0"/>
              <a:t>walking (while practicing front brake use and backing), and </a:t>
            </a:r>
            <a:r>
              <a:rPr lang="en-US" sz="1200" dirty="0" smtClean="0"/>
              <a:t>positioning the </a:t>
            </a:r>
            <a:r>
              <a:rPr lang="en-US" sz="1200" dirty="0"/>
              <a:t>motorcycle for the next exercise. </a:t>
            </a:r>
            <a:endParaRPr lang="en-US" sz="1200" dirty="0" smtClean="0"/>
          </a:p>
          <a:p>
            <a:pPr marL="0">
              <a:lnSpc>
                <a:spcPct val="120000"/>
              </a:lnSpc>
              <a:spcAft>
                <a:spcPts val="600"/>
              </a:spcAft>
            </a:pPr>
            <a:r>
              <a:rPr lang="en-US" sz="1200" dirty="0" smtClean="0"/>
              <a:t>Subtleties </a:t>
            </a:r>
            <a:r>
              <a:rPr lang="en-US" sz="1200" dirty="0"/>
              <a:t>include multiple </a:t>
            </a:r>
            <a:r>
              <a:rPr lang="en-US" sz="1200" dirty="0" smtClean="0"/>
              <a:t>mounts/dismounts, introduction </a:t>
            </a:r>
            <a:r>
              <a:rPr lang="en-US" sz="1200" dirty="0"/>
              <a:t>of pressing to initiate lean, posture/throttle use, throttle/front </a:t>
            </a:r>
            <a:r>
              <a:rPr lang="en-US" sz="1200" dirty="0" smtClean="0"/>
              <a:t>brake coordination</a:t>
            </a:r>
            <a:r>
              <a:rPr lang="en-US" sz="1200" dirty="0"/>
              <a:t>, shifting technique, and practice in throttle roll-off/front brake </a:t>
            </a:r>
            <a:r>
              <a:rPr lang="en-US" sz="1200" dirty="0" smtClean="0"/>
              <a:t>squeeze sequence</a:t>
            </a:r>
            <a:r>
              <a:rPr lang="en-US" sz="1200" dirty="0"/>
              <a:t>. </a:t>
            </a:r>
            <a:endParaRPr lang="en-US" sz="1200" dirty="0" smtClean="0"/>
          </a:p>
          <a:p>
            <a:pPr marL="0">
              <a:lnSpc>
                <a:spcPct val="120000"/>
              </a:lnSpc>
              <a:spcAft>
                <a:spcPts val="600"/>
              </a:spcAft>
            </a:pPr>
            <a:r>
              <a:rPr lang="en-US" sz="1200" dirty="0" smtClean="0"/>
              <a:t>A </a:t>
            </a:r>
            <a:r>
              <a:rPr lang="en-US" sz="1200" dirty="0"/>
              <a:t>benefit of this exercise is that participants become comfortable </a:t>
            </a:r>
            <a:r>
              <a:rPr lang="en-US" sz="1200" dirty="0" smtClean="0"/>
              <a:t>with their </a:t>
            </a:r>
            <a:r>
              <a:rPr lang="en-US" sz="1200" dirty="0"/>
              <a:t>motorcycle, and are introduced to various manipulations that will be used </a:t>
            </a:r>
            <a:r>
              <a:rPr lang="en-US" sz="1200" dirty="0" smtClean="0"/>
              <a:t>later in </a:t>
            </a:r>
            <a:r>
              <a:rPr lang="en-US" sz="1200" dirty="0"/>
              <a:t>the course. </a:t>
            </a:r>
            <a:endParaRPr lang="en-US" sz="1200" dirty="0" smtClean="0"/>
          </a:p>
          <a:p>
            <a:pPr marL="0">
              <a:lnSpc>
                <a:spcPct val="120000"/>
              </a:lnSpc>
              <a:spcAft>
                <a:spcPts val="600"/>
              </a:spcAft>
            </a:pPr>
            <a:r>
              <a:rPr lang="en-US" sz="1200" dirty="0" smtClean="0"/>
              <a:t>Basic </a:t>
            </a:r>
            <a:r>
              <a:rPr lang="en-US" sz="1200" dirty="0"/>
              <a:t>principles of motorcycle operation are introduced, </a:t>
            </a:r>
            <a:r>
              <a:rPr lang="en-US" sz="1200" dirty="0" smtClean="0"/>
              <a:t>including eyes </a:t>
            </a:r>
            <a:r>
              <a:rPr lang="en-US" sz="1200" dirty="0"/>
              <a:t>up, control manipulation, smooth brake use, and clutch/shift lever coordination</a:t>
            </a:r>
            <a:r>
              <a:rPr lang="en-US" sz="1200" dirty="0" smtClean="0"/>
              <a:t>. </a:t>
            </a:r>
          </a:p>
          <a:p>
            <a:pPr marL="0">
              <a:lnSpc>
                <a:spcPct val="120000"/>
              </a:lnSpc>
              <a:spcAft>
                <a:spcPts val="600"/>
              </a:spcAft>
            </a:pPr>
            <a:r>
              <a:rPr lang="en-US" sz="1200" dirty="0" err="1" smtClean="0"/>
              <a:t>RiderCoaches</a:t>
            </a:r>
            <a:r>
              <a:rPr lang="en-US" sz="1200" dirty="0" smtClean="0"/>
              <a:t> </a:t>
            </a:r>
            <a:r>
              <a:rPr lang="en-US" sz="1200" dirty="0"/>
              <a:t>divide the riders into 2 (equal) groups for observation and coaching</a:t>
            </a:r>
            <a:r>
              <a:rPr lang="en-US" sz="1200" dirty="0" smtClean="0"/>
              <a:t>. </a:t>
            </a:r>
          </a:p>
          <a:p>
            <a:pPr marL="0">
              <a:lnSpc>
                <a:spcPct val="120000"/>
              </a:lnSpc>
              <a:spcAft>
                <a:spcPts val="600"/>
              </a:spcAft>
            </a:pPr>
            <a:r>
              <a:rPr lang="en-US" sz="1200" dirty="0" smtClean="0"/>
              <a:t>This </a:t>
            </a:r>
            <a:r>
              <a:rPr lang="en-US" sz="1200" dirty="0"/>
              <a:t>exercise can be conducted in a stage/parking area that is on or near the riding area.</a:t>
            </a:r>
          </a:p>
        </p:txBody>
      </p:sp>
      <p:sp>
        <p:nvSpPr>
          <p:cNvPr id="4" name="Title 1"/>
          <p:cNvSpPr txBox="1">
            <a:spLocks/>
          </p:cNvSpPr>
          <p:nvPr/>
        </p:nvSpPr>
        <p:spPr>
          <a:xfrm>
            <a:off x="4572000" y="-18472"/>
            <a:ext cx="4572000" cy="457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Skill Eval</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a:xfrm>
            <a:off x="4572000" y="304800"/>
            <a:ext cx="4572000" cy="2362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end-of-course skill test is designed to be a realistic, fair measure of a new rider’s skill, as well as be efficient to conduct.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assesses the basic skill of a limited-space U-turn, the collision avoidance skills of a quick stop and swerving, and the skill commonly associated with single-vehicle motorcycle crashes, cornering.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skill evaluations may be run in a different order.</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Riders must follow directions in order to be accurately and fairly scored.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If a rider does not follow the directions, maximum penalty points for that exercise may be assessed.</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txBox="1">
            <a:spLocks/>
          </p:cNvSpPr>
          <p:nvPr/>
        </p:nvSpPr>
        <p:spPr>
          <a:xfrm>
            <a:off x="4572000" y="2667000"/>
            <a:ext cx="4572000" cy="381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0" i="1" u="none" strike="noStrike" kern="1200" cap="none" spc="0" normalizeH="0" baseline="0" noProof="0" dirty="0" err="1" smtClean="0">
                <a:ln>
                  <a:noFill/>
                </a:ln>
                <a:solidFill>
                  <a:srgbClr val="C00000"/>
                </a:solidFill>
                <a:effectLst>
                  <a:outerShdw blurRad="38100" dist="38100" dir="2700000" algn="tl">
                    <a:srgbClr val="000000">
                      <a:alpha val="43137"/>
                    </a:srgbClr>
                  </a:outerShdw>
                </a:effectLst>
                <a:uLnTx/>
                <a:uFillTx/>
                <a:latin typeface="+mj-lt"/>
                <a:ea typeface="+mj-ea"/>
                <a:cs typeface="+mj-cs"/>
              </a:rPr>
              <a:t>Eval</a:t>
            </a:r>
            <a:r>
              <a:rPr kumimoji="0" lang="en-US" sz="1600" b="0" i="1"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 1 &amp; 2 U-turn and Swerve</a:t>
            </a:r>
            <a:endParaRPr kumimoji="0" lang="en-US" sz="16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7" name="Content Placeholder 2"/>
          <p:cNvSpPr txBox="1">
            <a:spLocks/>
          </p:cNvSpPr>
          <p:nvPr/>
        </p:nvSpPr>
        <p:spPr>
          <a:xfrm>
            <a:off x="4572000" y="2925620"/>
            <a:ext cx="4572000" cy="1524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 single path of travel is used, and a </a:t>
            </a:r>
            <a:r>
              <a:rPr kumimoji="0" lang="en-US" sz="1200" b="0" i="0" u="none" strike="noStrike" kern="1200" cap="none" spc="0" normalizeH="0" baseline="0" noProof="0" dirty="0" err="1" smtClean="0">
                <a:ln>
                  <a:noFill/>
                </a:ln>
                <a:solidFill>
                  <a:schemeClr val="tx1"/>
                </a:solidFill>
                <a:effectLst/>
                <a:uLnTx/>
                <a:uFillTx/>
                <a:latin typeface="+mn-lt"/>
                <a:ea typeface="+mn-ea"/>
                <a:cs typeface="+mn-cs"/>
              </a:rPr>
              <a:t>RiderCoach</a:t>
            </a:r>
            <a:r>
              <a:rPr kumimoji="0" lang="en-US" sz="1200" b="0" i="0" u="none" strike="noStrike" kern="1200" cap="none" spc="0" normalizeH="0" baseline="0" noProof="0" dirty="0" smtClean="0">
                <a:ln>
                  <a:noFill/>
                </a:ln>
                <a:solidFill>
                  <a:schemeClr val="tx1"/>
                </a:solidFill>
                <a:effectLst/>
                <a:uLnTx/>
                <a:uFillTx/>
                <a:latin typeface="+mn-lt"/>
                <a:ea typeface="+mn-ea"/>
                <a:cs typeface="+mn-cs"/>
              </a:rPr>
              <a:t> scores one rider at a time.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The U-turn, because it is a basic manipulative skill not directly associated with fatal motorcycle crashes, is not given a high scoring weight.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A rerun of the swerve is allowed for inappropriate speed or for anticipation.</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txBox="1">
            <a:spLocks/>
          </p:cNvSpPr>
          <p:nvPr/>
        </p:nvSpPr>
        <p:spPr>
          <a:xfrm>
            <a:off x="4572000" y="4343400"/>
            <a:ext cx="45720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0" i="1" u="none" strike="noStrike" kern="1200" cap="none" spc="0" normalizeH="0" baseline="0" noProof="0" dirty="0" err="1" smtClean="0">
                <a:ln>
                  <a:noFill/>
                </a:ln>
                <a:solidFill>
                  <a:srgbClr val="C00000"/>
                </a:solidFill>
                <a:effectLst>
                  <a:outerShdw blurRad="38100" dist="38100" dir="2700000" algn="tl">
                    <a:srgbClr val="000000">
                      <a:alpha val="43137"/>
                    </a:srgbClr>
                  </a:outerShdw>
                </a:effectLst>
                <a:uLnTx/>
                <a:uFillTx/>
                <a:latin typeface="+mj-lt"/>
                <a:ea typeface="+mj-ea"/>
                <a:cs typeface="+mj-cs"/>
              </a:rPr>
              <a:t>Eval</a:t>
            </a:r>
            <a:r>
              <a:rPr kumimoji="0" lang="en-US" sz="1600" b="0" i="1"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 3 Quick Stop</a:t>
            </a:r>
            <a:endParaRPr kumimoji="0" lang="en-US" sz="16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9" name="Content Placeholder 2"/>
          <p:cNvSpPr txBox="1">
            <a:spLocks/>
          </p:cNvSpPr>
          <p:nvPr/>
        </p:nvSpPr>
        <p:spPr>
          <a:xfrm>
            <a:off x="4572000" y="4692080"/>
            <a:ext cx="4572000" cy="762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This exercise is run one-at-a-time, and utilizes a 20’ timing zone. </a:t>
            </a:r>
          </a:p>
          <a:p>
            <a:pPr marL="342900" marR="0" lvl="0" indent="-342900" algn="l" defTabSz="914400" rtl="0" eaLnBrk="1" fontAlgn="auto" latinLnBrk="0" hangingPunct="1">
              <a:lnSpc>
                <a:spcPct val="100000"/>
              </a:lnSpc>
              <a:spcBef>
                <a:spcPct val="20000"/>
              </a:spcBef>
              <a:spcAft>
                <a:spcPts val="200"/>
              </a:spcAft>
              <a:buClrTx/>
              <a:buSzTx/>
              <a:buFont typeface="Arial"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rPr>
              <a:t>One re-run is allowed for inappropriate speed or for anticipating the stop point.</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0" y="5334000"/>
            <a:ext cx="45720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600" b="0" i="1" u="none" strike="noStrike" kern="1200" cap="none" spc="0" normalizeH="0" baseline="0" noProof="0" dirty="0" err="1" smtClean="0">
                <a:ln>
                  <a:noFill/>
                </a:ln>
                <a:solidFill>
                  <a:srgbClr val="C00000"/>
                </a:solidFill>
                <a:effectLst>
                  <a:outerShdw blurRad="38100" dist="38100" dir="2700000" algn="tl">
                    <a:srgbClr val="000000">
                      <a:alpha val="43137"/>
                    </a:srgbClr>
                  </a:outerShdw>
                </a:effectLst>
                <a:uLnTx/>
                <a:uFillTx/>
                <a:latin typeface="+mj-lt"/>
                <a:ea typeface="+mj-ea"/>
                <a:cs typeface="+mj-cs"/>
              </a:rPr>
              <a:t>Eval</a:t>
            </a:r>
            <a:r>
              <a:rPr kumimoji="0" lang="en-US" sz="1600" b="0" i="1" u="none" strike="noStrike" kern="1200" cap="none" spc="0" normalizeH="0" baseline="0" noProof="0" dirty="0" smtClean="0">
                <a:ln>
                  <a:noFill/>
                </a:ln>
                <a:solidFill>
                  <a:srgbClr val="C00000"/>
                </a:solidFill>
                <a:effectLst>
                  <a:outerShdw blurRad="38100" dist="38100" dir="2700000" algn="tl">
                    <a:srgbClr val="000000">
                      <a:alpha val="43137"/>
                    </a:srgbClr>
                  </a:outerShdw>
                </a:effectLst>
                <a:uLnTx/>
                <a:uFillTx/>
                <a:latin typeface="+mj-lt"/>
                <a:ea typeface="+mj-ea"/>
                <a:cs typeface="+mj-cs"/>
              </a:rPr>
              <a:t> 4 Cornering</a:t>
            </a:r>
            <a:endParaRPr kumimoji="0" lang="en-US" sz="16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11" name="Rectangle 10"/>
          <p:cNvSpPr/>
          <p:nvPr/>
        </p:nvSpPr>
        <p:spPr>
          <a:xfrm>
            <a:off x="4572000" y="5717175"/>
            <a:ext cx="4572000" cy="1140825"/>
          </a:xfrm>
          <a:prstGeom prst="rect">
            <a:avLst/>
          </a:prstGeom>
        </p:spPr>
        <p:txBody>
          <a:bodyPr wrap="square">
            <a:spAutoFit/>
          </a:bodyPr>
          <a:lstStyle/>
          <a:p>
            <a:pPr marL="342900" indent="-342900">
              <a:spcBef>
                <a:spcPct val="20000"/>
              </a:spcBef>
              <a:spcAft>
                <a:spcPts val="200"/>
              </a:spcAft>
              <a:buFont typeface="Arial" pitchFamily="34" charset="0"/>
              <a:buChar char="•"/>
            </a:pPr>
            <a:r>
              <a:rPr lang="en-US" sz="1200" dirty="0" smtClean="0"/>
              <a:t>This exercise evaluates cornering capability and technique. </a:t>
            </a:r>
          </a:p>
          <a:p>
            <a:pPr marL="342900" indent="-342900">
              <a:spcBef>
                <a:spcPct val="20000"/>
              </a:spcBef>
              <a:spcAft>
                <a:spcPts val="200"/>
              </a:spcAft>
              <a:buFont typeface="Arial" pitchFamily="34" charset="0"/>
              <a:buChar char="•"/>
            </a:pPr>
            <a:r>
              <a:rPr lang="en-US" sz="1200" dirty="0" smtClean="0"/>
              <a:t>It utilizes the same </a:t>
            </a:r>
            <a:r>
              <a:rPr lang="en-US" sz="1200" dirty="0" smtClean="0"/>
              <a:t>path of </a:t>
            </a:r>
            <a:r>
              <a:rPr lang="en-US" sz="1200" dirty="0" smtClean="0"/>
              <a:t>travel as Exercise 13, Negotiating Curves. </a:t>
            </a:r>
            <a:endParaRPr lang="en-US" sz="1200" dirty="0" smtClean="0"/>
          </a:p>
          <a:p>
            <a:pPr marL="342900" indent="-342900">
              <a:spcBef>
                <a:spcPct val="20000"/>
              </a:spcBef>
              <a:spcAft>
                <a:spcPts val="200"/>
              </a:spcAft>
              <a:buFont typeface="Arial" pitchFamily="34" charset="0"/>
              <a:buChar char="•"/>
            </a:pPr>
            <a:r>
              <a:rPr lang="en-US" sz="1200" dirty="0" smtClean="0"/>
              <a:t>It </a:t>
            </a:r>
            <a:r>
              <a:rPr lang="en-US" sz="1200" dirty="0" smtClean="0"/>
              <a:t>may be scored with the path of </a:t>
            </a:r>
            <a:r>
              <a:rPr lang="en-US" sz="1200" dirty="0" smtClean="0"/>
              <a:t>travel either </a:t>
            </a:r>
            <a:r>
              <a:rPr lang="en-US" sz="1200" dirty="0" smtClean="0"/>
              <a:t>to the left or to the right.</a:t>
            </a:r>
            <a:endParaRPr lang="en-US" sz="1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219200"/>
          </a:xfrm>
        </p:spPr>
        <p:txBody>
          <a:bodyPr>
            <a:normAutofit/>
          </a:bodyPr>
          <a:lstStyle/>
          <a:p>
            <a:r>
              <a:rPr lang="en-US" sz="2400" dirty="0" smtClean="0"/>
              <a:t>Exercise 2</a:t>
            </a:r>
            <a:r>
              <a:rPr lang="en-US" sz="2400" b="1" dirty="0" smtClean="0"/>
              <a:t/>
            </a:r>
            <a:br>
              <a:rPr lang="en-US" sz="2400" b="1" dirty="0" smtClean="0"/>
            </a:br>
            <a:r>
              <a:rPr lang="en-US" sz="2400" dirty="0" smtClean="0"/>
              <a:t>Using the Friction </a:t>
            </a:r>
            <a:r>
              <a:rPr lang="en-US" sz="2400" dirty="0" smtClean="0"/>
              <a:t>Zone</a:t>
            </a:r>
            <a:endParaRPr lang="en-US" sz="2400" dirty="0"/>
          </a:p>
        </p:txBody>
      </p:sp>
      <p:sp>
        <p:nvSpPr>
          <p:cNvPr id="3" name="Content Placeholder 2"/>
          <p:cNvSpPr>
            <a:spLocks noGrp="1"/>
          </p:cNvSpPr>
          <p:nvPr>
            <p:ph idx="1"/>
          </p:nvPr>
        </p:nvSpPr>
        <p:spPr>
          <a:xfrm>
            <a:off x="4572000" y="1219200"/>
            <a:ext cx="4572000" cy="5334000"/>
          </a:xfrm>
        </p:spPr>
        <p:txBody>
          <a:bodyPr>
            <a:normAutofit/>
          </a:bodyPr>
          <a:lstStyle/>
          <a:p>
            <a:pPr marL="0">
              <a:spcAft>
                <a:spcPts val="600"/>
              </a:spcAft>
            </a:pPr>
            <a:r>
              <a:rPr lang="en-US" sz="1400" dirty="0"/>
              <a:t>This exercise is designed to acquaint riders with the procedures and practices to start out, stop, and operate at low speed in a straight line. </a:t>
            </a:r>
          </a:p>
          <a:p>
            <a:pPr marL="0">
              <a:spcAft>
                <a:spcPts val="600"/>
              </a:spcAft>
            </a:pPr>
            <a:r>
              <a:rPr lang="en-US" sz="1400" dirty="0"/>
              <a:t>There are 3 parts: </a:t>
            </a:r>
          </a:p>
          <a:p>
            <a:pPr marL="857250" lvl="3" indent="-342900">
              <a:spcAft>
                <a:spcPts val="600"/>
              </a:spcAft>
              <a:buFont typeface="+mj-lt"/>
              <a:buAutoNum type="arabicPeriod"/>
            </a:pPr>
            <a:r>
              <a:rPr lang="en-US" sz="1200" dirty="0"/>
              <a:t>Group rock with individual assistance as needed</a:t>
            </a:r>
          </a:p>
          <a:p>
            <a:pPr marL="857250" lvl="3" indent="-342900">
              <a:spcAft>
                <a:spcPts val="600"/>
              </a:spcAft>
              <a:buFont typeface="+mj-lt"/>
              <a:buAutoNum type="arabicPeriod"/>
            </a:pPr>
            <a:r>
              <a:rPr lang="en-US" sz="1200" dirty="0"/>
              <a:t>Power walking (straddle walking with power)</a:t>
            </a:r>
          </a:p>
          <a:p>
            <a:pPr marL="857250" lvl="3" indent="-342900">
              <a:spcAft>
                <a:spcPts val="600"/>
              </a:spcAft>
              <a:buFont typeface="+mj-lt"/>
              <a:buAutoNum type="arabicPeriod"/>
            </a:pPr>
            <a:r>
              <a:rPr lang="en-US" sz="1200" dirty="0"/>
              <a:t>Straight-line riding. </a:t>
            </a:r>
          </a:p>
          <a:p>
            <a:pPr marL="0" lvl="1" indent="-342900">
              <a:spcAft>
                <a:spcPts val="600"/>
              </a:spcAft>
              <a:buFont typeface="Arial" pitchFamily="34" charset="0"/>
              <a:buChar char="•"/>
            </a:pPr>
            <a:r>
              <a:rPr lang="en-US" sz="1400" dirty="0"/>
              <a:t>Turnarounds are accomplished in neutral. </a:t>
            </a:r>
          </a:p>
          <a:p>
            <a:pPr marL="0">
              <a:spcAft>
                <a:spcPts val="600"/>
              </a:spcAft>
            </a:pPr>
            <a:r>
              <a:rPr lang="en-US" sz="1400" dirty="0"/>
              <a:t>Simulated practice is used for emphasis in use of the friction zone. </a:t>
            </a:r>
          </a:p>
          <a:p>
            <a:pPr marL="0">
              <a:spcAft>
                <a:spcPts val="600"/>
              </a:spcAft>
            </a:pPr>
            <a:r>
              <a:rPr lang="en-US" sz="1400" dirty="0"/>
              <a:t>The exercise is ended by stopping riders in the middle of the range as a setup for the next exercise. </a:t>
            </a:r>
          </a:p>
          <a:p>
            <a:pPr marL="0">
              <a:spcAft>
                <a:spcPts val="600"/>
              </a:spcAft>
            </a:pPr>
            <a:r>
              <a:rPr lang="en-US" sz="1400" dirty="0"/>
              <a:t>Each </a:t>
            </a:r>
            <a:r>
              <a:rPr lang="en-US" sz="1400" dirty="0" err="1"/>
              <a:t>RiderCoach</a:t>
            </a:r>
            <a:r>
              <a:rPr lang="en-US" sz="1400" dirty="0"/>
              <a:t> observes and coaches half of the riders. </a:t>
            </a:r>
          </a:p>
          <a:p>
            <a:pPr marL="0">
              <a:spcAft>
                <a:spcPts val="600"/>
              </a:spcAft>
            </a:pPr>
            <a:r>
              <a:rPr lang="en-US" sz="1400" dirty="0"/>
              <a:t>It is important that each rider becomes skilled in clutch operation and braking procedures before proceeding.</a:t>
            </a:r>
          </a:p>
        </p:txBody>
      </p:sp>
      <p:sp>
        <p:nvSpPr>
          <p:cNvPr id="5" name="Title 1"/>
          <p:cNvSpPr txBox="1">
            <a:spLocks/>
          </p:cNvSpPr>
          <p:nvPr/>
        </p:nvSpPr>
        <p:spPr>
          <a:xfrm>
            <a:off x="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17</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Skills Practice</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6" name="Content Placeholder 2"/>
          <p:cNvSpPr txBox="1">
            <a:spLocks/>
          </p:cNvSpPr>
          <p:nvPr/>
        </p:nvSpPr>
        <p:spPr>
          <a:xfrm>
            <a:off x="0" y="1219200"/>
            <a:ext cx="4572000" cy="56388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This exercise is designed to provide continued development of overall control skills.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It is a capstone exercise that provides practice of important skills, including the collision avoidance skills of straight-line braking and swerving left and right.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It reinforces basic skills as it mixes at-speed skills and slower speed, manipulative skills.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exercise has four paths: two stopping lanes, a U-turn box with a 20’ width, and a swerve area that uses the dimensions on the skill test (13’ from cue cones to barrier with the cue cones 3’ apart).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Riders first practice quick stop skills in the two stopping lanes, with the other exercises (U-turn and swerve) added after skill and control are demonstrated.</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It is important that each rider maintains a safety margin and demonstrates overall control operation.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Because riders will next complete the skill test, RiderCoaches should be cognizant of each rider’s skill level as well as any potential effects of fatigue.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143000"/>
          </a:xfrm>
        </p:spPr>
        <p:txBody>
          <a:bodyPr>
            <a:noAutofit/>
          </a:bodyPr>
          <a:lstStyle/>
          <a:p>
            <a:r>
              <a:rPr lang="en-US" sz="2400" b="1" dirty="0" smtClean="0"/>
              <a:t>Exercise 3</a:t>
            </a:r>
            <a:br>
              <a:rPr lang="en-US" sz="2400" b="1" dirty="0" smtClean="0"/>
            </a:br>
            <a:r>
              <a:rPr lang="en-US" sz="2400" dirty="0" smtClean="0"/>
              <a:t>Starting &amp; Stopping </a:t>
            </a:r>
            <a:r>
              <a:rPr lang="en-US" sz="2400" dirty="0" smtClean="0"/>
              <a:t>Drill</a:t>
            </a:r>
            <a:endParaRPr lang="en-US" sz="2400" dirty="0"/>
          </a:p>
        </p:txBody>
      </p:sp>
      <p:sp>
        <p:nvSpPr>
          <p:cNvPr id="3" name="Content Placeholder 2"/>
          <p:cNvSpPr>
            <a:spLocks noGrp="1"/>
          </p:cNvSpPr>
          <p:nvPr>
            <p:ph idx="1"/>
          </p:nvPr>
        </p:nvSpPr>
        <p:spPr>
          <a:xfrm>
            <a:off x="0" y="1066800"/>
            <a:ext cx="4572000" cy="5791200"/>
          </a:xfrm>
        </p:spPr>
        <p:txBody>
          <a:bodyPr>
            <a:noAutofit/>
          </a:bodyPr>
          <a:lstStyle/>
          <a:p>
            <a:pPr marL="0">
              <a:spcAft>
                <a:spcPts val="600"/>
              </a:spcAft>
            </a:pPr>
            <a:r>
              <a:rPr lang="en-US" sz="1200" dirty="0"/>
              <a:t>This exercise is designed to provide practice time for riders in learning clutch/throttle coordination in starting out and stopping. </a:t>
            </a:r>
            <a:r>
              <a:rPr lang="en-US" sz="1200" dirty="0" smtClean="0"/>
              <a:t>A </a:t>
            </a:r>
            <a:r>
              <a:rPr lang="en-US" sz="1200" dirty="0"/>
              <a:t>motor skill development principle is to develop accuracy and control before introducing speed and finesse. </a:t>
            </a:r>
          </a:p>
          <a:p>
            <a:pPr marL="0">
              <a:spcAft>
                <a:spcPts val="600"/>
              </a:spcAft>
            </a:pPr>
            <a:r>
              <a:rPr lang="en-US" sz="1200" dirty="0"/>
              <a:t>The exercise has 2 parts: </a:t>
            </a:r>
          </a:p>
          <a:p>
            <a:pPr marL="400050" lvl="1">
              <a:spcAft>
                <a:spcPts val="600"/>
              </a:spcAft>
              <a:buFont typeface="+mj-lt"/>
              <a:buAutoNum type="arabicPeriod"/>
            </a:pPr>
            <a:r>
              <a:rPr lang="en-US" sz="1200" dirty="0"/>
              <a:t>one to start/stop every 40’, the other to ride the length of the range, then stop. </a:t>
            </a:r>
          </a:p>
          <a:p>
            <a:pPr marL="400050" lvl="1">
              <a:spcAft>
                <a:spcPts val="600"/>
              </a:spcAft>
              <a:buFont typeface="+mj-lt"/>
              <a:buAutoNum type="arabicPeriod"/>
            </a:pPr>
            <a:r>
              <a:rPr lang="en-US" sz="1200" dirty="0"/>
              <a:t>A drill technique is used for repetitive, </a:t>
            </a:r>
            <a:r>
              <a:rPr lang="en-US" sz="1200" dirty="0" err="1"/>
              <a:t>proprioceptive</a:t>
            </a:r>
            <a:r>
              <a:rPr lang="en-US" sz="1200" dirty="0"/>
              <a:t> feedback (a motor skill principle); in other words, each rider develops the skill of starting out and stopping by “feeling” the inputs/responses of the controls. </a:t>
            </a:r>
          </a:p>
          <a:p>
            <a:pPr marL="0">
              <a:spcAft>
                <a:spcPts val="600"/>
              </a:spcAft>
            </a:pPr>
            <a:r>
              <a:rPr lang="en-US" sz="1200" dirty="0"/>
              <a:t>The technique of power walking is used extensively so riders are not forced to lift their feet until they are comfortable. </a:t>
            </a:r>
            <a:r>
              <a:rPr lang="en-US" sz="1200" dirty="0" smtClean="0"/>
              <a:t> Accomplished </a:t>
            </a:r>
            <a:r>
              <a:rPr lang="en-US" sz="1200" dirty="0"/>
              <a:t>riders are allowed to discontinue power walking. </a:t>
            </a:r>
          </a:p>
          <a:p>
            <a:pPr marL="0">
              <a:spcAft>
                <a:spcPts val="600"/>
              </a:spcAft>
            </a:pPr>
            <a:r>
              <a:rPr lang="en-US" sz="1200" dirty="0"/>
              <a:t>Subtleties of this exercise include the introduction of smooth brake usage when stopping at a “higher” speed, stopping in a slight curve, turning from a stop, and familiarity with perimeter riding. </a:t>
            </a:r>
          </a:p>
          <a:p>
            <a:pPr marL="0">
              <a:spcAft>
                <a:spcPts val="600"/>
              </a:spcAft>
            </a:pPr>
            <a:r>
              <a:rPr lang="en-US" sz="1200" dirty="0"/>
              <a:t>This exercise provides the key benefit of riders learning basic motor skill operation in controlling the motorcycle. </a:t>
            </a:r>
          </a:p>
          <a:p>
            <a:pPr marL="0">
              <a:spcAft>
                <a:spcPts val="600"/>
              </a:spcAft>
            </a:pPr>
            <a:r>
              <a:rPr lang="en-US" sz="1200" dirty="0"/>
              <a:t>Riders are at ease with later exercises as basic control is at least minimally </a:t>
            </a:r>
            <a:r>
              <a:rPr lang="en-US" sz="1200" dirty="0" smtClean="0"/>
              <a:t>mastered</a:t>
            </a:r>
          </a:p>
          <a:p>
            <a:pPr marL="0">
              <a:buNone/>
            </a:pPr>
            <a:r>
              <a:rPr lang="en-US" sz="1200" dirty="0" smtClean="0"/>
              <a:t>	</a:t>
            </a:r>
            <a:r>
              <a:rPr lang="en-US" sz="1200" dirty="0" smtClean="0"/>
              <a:t>	          continued on next </a:t>
            </a:r>
            <a:r>
              <a:rPr lang="en-US" sz="1200" dirty="0" smtClean="0"/>
              <a:t>p</a:t>
            </a:r>
            <a:r>
              <a:rPr lang="en-US" sz="1200" dirty="0" smtClean="0"/>
              <a:t>age..</a:t>
            </a:r>
            <a:r>
              <a:rPr lang="en-US" sz="1200" dirty="0" smtClean="0"/>
              <a:t>. </a:t>
            </a:r>
            <a:endParaRPr lang="en-US" sz="1200" dirty="0"/>
          </a:p>
        </p:txBody>
      </p:sp>
      <p:sp>
        <p:nvSpPr>
          <p:cNvPr id="4" name="Title 1"/>
          <p:cNvSpPr txBox="1">
            <a:spLocks/>
          </p:cNvSpPr>
          <p:nvPr/>
        </p:nvSpPr>
        <p:spPr>
          <a:xfrm>
            <a:off x="457200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16</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Avoiding Hazards</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a:xfrm>
            <a:off x="4572000" y="1219200"/>
            <a:ext cx="4572000" cy="5257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develop collision avoidance skills.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complements the previous exercise in that obstacles are now to be avoided, and the “lane change” is now quick.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There are two parts to this exercise and riders remain in two groups.</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Part I has the RiderCoaches signal riders to swerve left or right, and Part II adds a stop signal to the swerve (for a total of three choices).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follows a natural developmental process and it introduces a “real world” reaction time to crash avoidance skills.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cone weave dimensions upon the return to the end of the line are again 30’ x 3’.</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Simulated practice is used to emphasize keeping the upper torso upright during the swerve.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dimensions of the critical cones in the swerve are 15’ from cue cones to barrier; cue cones are set 3’ apart.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is important that each rider demonstrates overall control when responding to RiderCoach signals before proceeding.</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143000"/>
          </a:xfrm>
        </p:spPr>
        <p:txBody>
          <a:bodyPr>
            <a:noAutofit/>
          </a:bodyPr>
          <a:lstStyle/>
          <a:p>
            <a:r>
              <a:rPr lang="en-US" sz="2400" dirty="0" smtClean="0"/>
              <a:t>Exercise </a:t>
            </a:r>
            <a:r>
              <a:rPr lang="en-US" sz="2400" dirty="0" smtClean="0"/>
              <a:t>3 continued</a:t>
            </a:r>
            <a:r>
              <a:rPr lang="en-US" sz="2400" dirty="0" smtClean="0"/>
              <a:t/>
            </a:r>
            <a:br>
              <a:rPr lang="en-US" sz="2400" dirty="0" smtClean="0"/>
            </a:br>
            <a:r>
              <a:rPr lang="en-US" sz="2400" dirty="0" smtClean="0"/>
              <a:t>Starting &amp; Stopping </a:t>
            </a:r>
            <a:r>
              <a:rPr lang="en-US" sz="2400" dirty="0" smtClean="0"/>
              <a:t>Drill</a:t>
            </a:r>
            <a:endParaRPr lang="en-US" sz="2400" dirty="0"/>
          </a:p>
        </p:txBody>
      </p:sp>
      <p:sp>
        <p:nvSpPr>
          <p:cNvPr id="3" name="Content Placeholder 2"/>
          <p:cNvSpPr>
            <a:spLocks noGrp="1"/>
          </p:cNvSpPr>
          <p:nvPr>
            <p:ph idx="1"/>
          </p:nvPr>
        </p:nvSpPr>
        <p:spPr>
          <a:xfrm>
            <a:off x="4572000" y="1066800"/>
            <a:ext cx="4572000" cy="5791200"/>
          </a:xfrm>
        </p:spPr>
        <p:txBody>
          <a:bodyPr>
            <a:noAutofit/>
          </a:bodyPr>
          <a:lstStyle/>
          <a:p>
            <a:pPr marL="0">
              <a:spcAft>
                <a:spcPts val="600"/>
              </a:spcAft>
            </a:pPr>
            <a:r>
              <a:rPr lang="en-US" sz="1200" dirty="0" smtClean="0"/>
              <a:t>As </a:t>
            </a:r>
            <a:r>
              <a:rPr lang="en-US" sz="1200" dirty="0"/>
              <a:t>with most exercises that develop basic skills, there is some awkwardness in the beginning as riders struggle controlling </a:t>
            </a:r>
            <a:r>
              <a:rPr lang="en-US" sz="1200" dirty="0" smtClean="0"/>
              <a:t>low speed </a:t>
            </a:r>
            <a:r>
              <a:rPr lang="en-US" sz="1200" dirty="0"/>
              <a:t>instability, but as skill develops, smoothness and confidence become evident. </a:t>
            </a:r>
          </a:p>
          <a:p>
            <a:pPr marL="0">
              <a:spcAft>
                <a:spcPts val="600"/>
              </a:spcAft>
            </a:pPr>
            <a:r>
              <a:rPr lang="en-US" sz="1200" dirty="0"/>
              <a:t>Achieving the objective lays the groundwork for development of the finer skills of operating a motorcycle. </a:t>
            </a:r>
          </a:p>
          <a:p>
            <a:pPr marL="0">
              <a:spcAft>
                <a:spcPts val="600"/>
              </a:spcAft>
            </a:pPr>
            <a:r>
              <a:rPr lang="en-US" sz="1200" dirty="0" err="1"/>
              <a:t>RiderCoaches</a:t>
            </a:r>
            <a:r>
              <a:rPr lang="en-US" sz="1200" dirty="0"/>
              <a:t> avoid coaching minor errors (within the context of maintaining a low risk, positive learning environment), and coach individual riders as appropriate. </a:t>
            </a:r>
          </a:p>
          <a:p>
            <a:pPr marL="0">
              <a:spcAft>
                <a:spcPts val="600"/>
              </a:spcAft>
            </a:pPr>
            <a:r>
              <a:rPr lang="en-US" sz="1200" dirty="0"/>
              <a:t>Riders learn the finer skill of clutch/throttle coordination primarily from feedback of the results they experience. </a:t>
            </a:r>
          </a:p>
          <a:p>
            <a:pPr marL="0">
              <a:spcAft>
                <a:spcPts val="600"/>
              </a:spcAft>
            </a:pPr>
            <a:r>
              <a:rPr lang="en-US" sz="1200" dirty="0" err="1"/>
              <a:t>RiderCoaches</a:t>
            </a:r>
            <a:r>
              <a:rPr lang="en-US" sz="1200" dirty="0"/>
              <a:t> use normal evaluative techniques as needed. </a:t>
            </a:r>
          </a:p>
          <a:p>
            <a:pPr marL="0">
              <a:spcAft>
                <a:spcPts val="600"/>
              </a:spcAft>
            </a:pPr>
            <a:r>
              <a:rPr lang="en-US" sz="1200" dirty="0"/>
              <a:t>It is important that each rider demonstrates adequate clutch, throttle and brake use coordination before proceeding.</a:t>
            </a:r>
          </a:p>
        </p:txBody>
      </p:sp>
      <p:sp>
        <p:nvSpPr>
          <p:cNvPr id="4" name="Title 1"/>
          <p:cNvSpPr txBox="1">
            <a:spLocks/>
          </p:cNvSpPr>
          <p:nvPr/>
        </p:nvSpPr>
        <p:spPr>
          <a:xfrm>
            <a:off x="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15</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Changing Lanes and Crossing Obstacles</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a:xfrm>
            <a:off x="0" y="1295400"/>
            <a:ext cx="4572000" cy="5562600"/>
          </a:xfrm>
          <a:prstGeom prst="rect">
            <a:avLst/>
          </a:prstGeom>
        </p:spPr>
        <p:txBody>
          <a:bodyPr vert="horz" lIns="91440" tIns="45720" rIns="91440" bIns="45720" rtlCol="0">
            <a:normAutofit fontScale="47500" lnSpcReduction="20000"/>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This exercise is designed to develop proficiency in crossing over obstacles and to provide practice in changing lanes.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It is a 2-part exercise.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First, riders practice crossing over obstacles (four 2”x 4s”) on the perimeter.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RiderCoaches</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need to recognize that participants using cruiser-type motorcycle may need to adjust the technique because they cannot effectively stand up on their footrests.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Once the objective is achieved, the obstacles are removed and the riders are divided into two groups (which allows more practice time).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Two lane change areas are set up in the interior of the range.</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Simulated practice is used to remind riders how the turn signal switch operates and to emphasize the blind spot check.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Each long side of the range is used as a return path and uses a 30’ x 3’ offset weave.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It is important that each rider is able to cross an obstacle and execute a proper lane change before proceeding.</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143000"/>
          </a:xfrm>
        </p:spPr>
        <p:txBody>
          <a:bodyPr>
            <a:noAutofit/>
          </a:bodyPr>
          <a:lstStyle/>
          <a:p>
            <a:r>
              <a:rPr lang="en-US" sz="2400" dirty="0" smtClean="0"/>
              <a:t>Exercise 4</a:t>
            </a:r>
            <a:br>
              <a:rPr lang="en-US" sz="2400" dirty="0" smtClean="0"/>
            </a:br>
            <a:r>
              <a:rPr lang="en-US" sz="2400" dirty="0" smtClean="0"/>
              <a:t>Shifting &amp; </a:t>
            </a:r>
            <a:r>
              <a:rPr lang="en-US" sz="2400" dirty="0" smtClean="0"/>
              <a:t>Stopping</a:t>
            </a:r>
            <a:endParaRPr lang="en-US" sz="2400" dirty="0"/>
          </a:p>
        </p:txBody>
      </p:sp>
      <p:sp>
        <p:nvSpPr>
          <p:cNvPr id="3" name="Content Placeholder 2"/>
          <p:cNvSpPr>
            <a:spLocks noGrp="1"/>
          </p:cNvSpPr>
          <p:nvPr>
            <p:ph idx="1"/>
          </p:nvPr>
        </p:nvSpPr>
        <p:spPr>
          <a:xfrm>
            <a:off x="0" y="1219200"/>
            <a:ext cx="4572000" cy="5638800"/>
          </a:xfrm>
        </p:spPr>
        <p:txBody>
          <a:bodyPr>
            <a:noAutofit/>
          </a:bodyPr>
          <a:lstStyle/>
          <a:p>
            <a:pPr>
              <a:spcAft>
                <a:spcPts val="600"/>
              </a:spcAft>
            </a:pPr>
            <a:r>
              <a:rPr lang="en-US" sz="1200" dirty="0"/>
              <a:t>This exercise is designed to have riders learn to shift gears. This is accomplished in a straight line. </a:t>
            </a:r>
            <a:endParaRPr lang="en-US" sz="1200" dirty="0" smtClean="0"/>
          </a:p>
          <a:p>
            <a:pPr>
              <a:spcAft>
                <a:spcPts val="600"/>
              </a:spcAft>
            </a:pPr>
            <a:r>
              <a:rPr lang="en-US" sz="1200" dirty="0" smtClean="0"/>
              <a:t>Added </a:t>
            </a:r>
            <a:r>
              <a:rPr lang="en-US" sz="1200" dirty="0"/>
              <a:t>to the path of travel is a perimeter turn and 2 </a:t>
            </a:r>
            <a:r>
              <a:rPr lang="en-US" sz="1200" dirty="0" err="1"/>
              <a:t>clutchcontrol</a:t>
            </a:r>
            <a:r>
              <a:rPr lang="en-US" sz="1200" dirty="0"/>
              <a:t> lanes</a:t>
            </a:r>
            <a:r>
              <a:rPr lang="en-US" sz="1200" dirty="0" smtClean="0"/>
              <a:t>.</a:t>
            </a:r>
          </a:p>
          <a:p>
            <a:pPr lvl="1">
              <a:spcAft>
                <a:spcPts val="600"/>
              </a:spcAft>
            </a:pPr>
            <a:r>
              <a:rPr lang="en-US" sz="1200" dirty="0" smtClean="0"/>
              <a:t> </a:t>
            </a:r>
            <a:r>
              <a:rPr lang="en-US" sz="1200" dirty="0"/>
              <a:t>The perimeter turn serves as an introduction to turning more </a:t>
            </a:r>
            <a:r>
              <a:rPr lang="en-US" sz="1200" dirty="0" smtClean="0"/>
              <a:t>sharply</a:t>
            </a:r>
          </a:p>
          <a:p>
            <a:pPr lvl="1">
              <a:spcAft>
                <a:spcPts val="600"/>
              </a:spcAft>
            </a:pPr>
            <a:r>
              <a:rPr lang="en-US" sz="1200" dirty="0" smtClean="0"/>
              <a:t>the </a:t>
            </a:r>
            <a:r>
              <a:rPr lang="en-US" sz="1200" dirty="0"/>
              <a:t>clutch control lanes provide the opportunity for riders to fine-tune clutch/ throttle coordination. </a:t>
            </a:r>
            <a:endParaRPr lang="en-US" sz="1200" dirty="0" smtClean="0"/>
          </a:p>
          <a:p>
            <a:pPr>
              <a:spcAft>
                <a:spcPts val="600"/>
              </a:spcAft>
            </a:pPr>
            <a:r>
              <a:rPr lang="en-US" sz="1200" dirty="0" smtClean="0"/>
              <a:t>A </a:t>
            </a:r>
            <a:r>
              <a:rPr lang="en-US" sz="1200" dirty="0"/>
              <a:t>subtlety of this exercise is that a “mix” pattern is used, and riders must cooperate in merging with each other prior to entering the middle of the range, which is used for clutch-control practice. </a:t>
            </a:r>
            <a:endParaRPr lang="en-US" sz="1200" dirty="0" smtClean="0"/>
          </a:p>
          <a:p>
            <a:pPr>
              <a:spcAft>
                <a:spcPts val="600"/>
              </a:spcAft>
            </a:pPr>
            <a:r>
              <a:rPr lang="en-US" sz="1200" dirty="0" err="1" smtClean="0"/>
              <a:t>RiderCoaches</a:t>
            </a:r>
            <a:r>
              <a:rPr lang="en-US" sz="1200" dirty="0" smtClean="0"/>
              <a:t> </a:t>
            </a:r>
            <a:r>
              <a:rPr lang="en-US" sz="1200" dirty="0"/>
              <a:t>coach the first ride in the middle of the range then move to focus on the shifting process</a:t>
            </a:r>
            <a:r>
              <a:rPr lang="en-US" sz="1200" dirty="0" smtClean="0"/>
              <a:t>.  </a:t>
            </a:r>
            <a:r>
              <a:rPr lang="en-US" sz="1200" dirty="0"/>
              <a:t>For most of the exercise, they coach the shifting and stopping portion of the exercise, and keep a watchful eye on the perimeter turns, clutch-control lanes, and stopping in line. </a:t>
            </a:r>
            <a:endParaRPr lang="en-US" sz="1200" dirty="0" smtClean="0"/>
          </a:p>
          <a:p>
            <a:endParaRPr lang="en-US" sz="1400" dirty="0" smtClean="0"/>
          </a:p>
          <a:p>
            <a:pPr lvl="1">
              <a:buNone/>
            </a:pPr>
            <a:endParaRPr lang="en-US" sz="1400" dirty="0" smtClean="0"/>
          </a:p>
          <a:p>
            <a:pPr lvl="1">
              <a:buNone/>
            </a:pPr>
            <a:endParaRPr lang="en-US" sz="1400" dirty="0" smtClean="0"/>
          </a:p>
          <a:p>
            <a:pPr lvl="1">
              <a:buNone/>
            </a:pPr>
            <a:r>
              <a:rPr lang="en-US" sz="1400" dirty="0" smtClean="0"/>
              <a:t> </a:t>
            </a:r>
            <a:r>
              <a:rPr lang="en-US" sz="1400" dirty="0" smtClean="0"/>
              <a:t>                                           continued </a:t>
            </a:r>
            <a:r>
              <a:rPr lang="en-US" sz="1400" dirty="0" smtClean="0"/>
              <a:t>on next page... </a:t>
            </a:r>
            <a:endParaRPr lang="en-US" sz="1400" dirty="0" smtClean="0"/>
          </a:p>
        </p:txBody>
      </p:sp>
      <p:sp>
        <p:nvSpPr>
          <p:cNvPr id="6" name="Title 1"/>
          <p:cNvSpPr txBox="1">
            <a:spLocks/>
          </p:cNvSpPr>
          <p:nvPr/>
        </p:nvSpPr>
        <p:spPr>
          <a:xfrm>
            <a:off x="457200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14</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Stopping Quickly in a Curve</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7" name="Content Placeholder 2"/>
          <p:cNvSpPr txBox="1">
            <a:spLocks/>
          </p:cNvSpPr>
          <p:nvPr/>
        </p:nvSpPr>
        <p:spPr>
          <a:xfrm>
            <a:off x="4572000" y="1219200"/>
            <a:ext cx="4572000" cy="5257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develop the skill of stopping quickly in a curve by straightening first, then stopping quickly in a straight line.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Two 90-degree curves are used.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provides a crisscross traffic pattern as riders move to the opposite line, requiring real-world time and space judgment.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RiderCoaches allow riders to practice the skill on their own, coaching by correction and providing encouragement as  necessary.</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No signals are given as to when to stop, so riders can determine their own degree of difficulty with minimal interference (a motor skill development principle).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Simulated practice is used to introduce the stopping technique.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If a rider chooses 2nd gear to ride into a curve,  be sure 1st gear is used to start out from a stop.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is important that each rider demonstrates overall control when stopping quickly in a turn before proceeding.</a:t>
            </a: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1143000"/>
          </a:xfrm>
        </p:spPr>
        <p:txBody>
          <a:bodyPr>
            <a:noAutofit/>
          </a:bodyPr>
          <a:lstStyle/>
          <a:p>
            <a:r>
              <a:rPr lang="en-US" sz="2400" b="1" dirty="0" smtClean="0"/>
              <a:t>Exercise </a:t>
            </a:r>
            <a:r>
              <a:rPr lang="en-US" sz="2400" b="1" dirty="0" smtClean="0"/>
              <a:t>4 continued</a:t>
            </a:r>
            <a:r>
              <a:rPr lang="en-US" sz="2400" b="1" dirty="0" smtClean="0"/>
              <a:t/>
            </a:r>
            <a:br>
              <a:rPr lang="en-US" sz="2400" b="1" dirty="0" smtClean="0"/>
            </a:br>
            <a:r>
              <a:rPr lang="en-US" sz="2400" dirty="0" smtClean="0"/>
              <a:t>Shifting &amp; </a:t>
            </a:r>
            <a:r>
              <a:rPr lang="en-US" sz="2400" dirty="0" smtClean="0"/>
              <a:t>Stopping</a:t>
            </a:r>
            <a:endParaRPr lang="en-US" sz="2400" dirty="0"/>
          </a:p>
        </p:txBody>
      </p:sp>
      <p:sp>
        <p:nvSpPr>
          <p:cNvPr id="3" name="Content Placeholder 2"/>
          <p:cNvSpPr>
            <a:spLocks noGrp="1"/>
          </p:cNvSpPr>
          <p:nvPr>
            <p:ph idx="1"/>
          </p:nvPr>
        </p:nvSpPr>
        <p:spPr>
          <a:xfrm>
            <a:off x="4572000" y="1066800"/>
            <a:ext cx="4572000" cy="5791200"/>
          </a:xfrm>
        </p:spPr>
        <p:txBody>
          <a:bodyPr>
            <a:noAutofit/>
          </a:bodyPr>
          <a:lstStyle/>
          <a:p>
            <a:pPr>
              <a:spcAft>
                <a:spcPts val="600"/>
              </a:spcAft>
            </a:pPr>
            <a:r>
              <a:rPr lang="en-US" sz="1200" dirty="0" smtClean="0"/>
              <a:t>Riders </a:t>
            </a:r>
            <a:r>
              <a:rPr lang="en-US" sz="1200" dirty="0"/>
              <a:t>are likely to stop in a slight turn as they stop to wait their turn in line. This technique was already experienced in Exercise 3, Starting &amp; Stopping Drill. Utilizing this path of travel provides significant practice time in the development of basic skills, and minimizes wait time in lines. </a:t>
            </a:r>
            <a:endParaRPr lang="en-US" sz="1200" dirty="0" smtClean="0"/>
          </a:p>
          <a:p>
            <a:pPr>
              <a:spcAft>
                <a:spcPts val="600"/>
              </a:spcAft>
            </a:pPr>
            <a:r>
              <a:rPr lang="en-US" sz="1200" dirty="0" smtClean="0"/>
              <a:t>Riders </a:t>
            </a:r>
            <a:r>
              <a:rPr lang="en-US" sz="1200" dirty="0"/>
              <a:t>are kept busy with basic skills development activities. </a:t>
            </a:r>
            <a:endParaRPr lang="en-US" sz="1200" dirty="0" smtClean="0"/>
          </a:p>
          <a:p>
            <a:pPr>
              <a:spcAft>
                <a:spcPts val="600"/>
              </a:spcAft>
            </a:pPr>
            <a:r>
              <a:rPr lang="en-US" sz="1200" dirty="0" smtClean="0"/>
              <a:t>Specific </a:t>
            </a:r>
            <a:r>
              <a:rPr lang="en-US" sz="1200" dirty="0"/>
              <a:t>coaching is not provided in the middle of the range unless a safety problem exists—a rider develops on his/her own as the results of the manipulation of the controls provides the necessary feedback. </a:t>
            </a:r>
            <a:endParaRPr lang="en-US" sz="1200" dirty="0" smtClean="0"/>
          </a:p>
          <a:p>
            <a:pPr>
              <a:spcAft>
                <a:spcPts val="600"/>
              </a:spcAft>
            </a:pPr>
            <a:r>
              <a:rPr lang="en-US" sz="1200" dirty="0" smtClean="0"/>
              <a:t>A </a:t>
            </a:r>
            <a:r>
              <a:rPr lang="en-US" sz="1200" dirty="0"/>
              <a:t>parking area is used to stage for the first time in this exercise</a:t>
            </a:r>
            <a:r>
              <a:rPr lang="en-US" sz="1200" dirty="0" smtClean="0"/>
              <a:t>.</a:t>
            </a:r>
          </a:p>
          <a:p>
            <a:pPr>
              <a:spcAft>
                <a:spcPts val="600"/>
              </a:spcAft>
            </a:pPr>
            <a:r>
              <a:rPr lang="en-US" sz="1200" dirty="0" smtClean="0"/>
              <a:t>It </a:t>
            </a:r>
            <a:r>
              <a:rPr lang="en-US" sz="1200" dirty="0"/>
              <a:t>is important that each rider demonstrates overall control and clutch use, </a:t>
            </a:r>
            <a:r>
              <a:rPr lang="en-US" sz="1200" dirty="0" smtClean="0"/>
              <a:t>shifting </a:t>
            </a:r>
            <a:r>
              <a:rPr lang="en-US" sz="1200" dirty="0"/>
              <a:t>and braking before proceeding. </a:t>
            </a:r>
            <a:endParaRPr lang="en-US" sz="1200" dirty="0" smtClean="0"/>
          </a:p>
          <a:p>
            <a:pPr>
              <a:spcAft>
                <a:spcPts val="600"/>
              </a:spcAft>
            </a:pPr>
            <a:r>
              <a:rPr lang="en-US" sz="1200" dirty="0" smtClean="0"/>
              <a:t>Additionally</a:t>
            </a:r>
            <a:r>
              <a:rPr lang="en-US" sz="1200" dirty="0"/>
              <a:t>, each rider should have the ability to recognize and </a:t>
            </a:r>
            <a:r>
              <a:rPr lang="en-US" sz="1200" dirty="0" smtClean="0"/>
              <a:t>maintain a </a:t>
            </a:r>
            <a:r>
              <a:rPr lang="en-US" sz="1200" dirty="0"/>
              <a:t>safety margin</a:t>
            </a:r>
            <a:r>
              <a:rPr lang="en-US" sz="1200" dirty="0" smtClean="0"/>
              <a:t>.</a:t>
            </a:r>
            <a:endParaRPr lang="en-US" sz="1200" dirty="0"/>
          </a:p>
        </p:txBody>
      </p:sp>
      <p:sp>
        <p:nvSpPr>
          <p:cNvPr id="4" name="Title 1"/>
          <p:cNvSpPr txBox="1">
            <a:spLocks/>
          </p:cNvSpPr>
          <p:nvPr/>
        </p:nvSpPr>
        <p:spPr>
          <a:xfrm>
            <a:off x="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13</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Negotiating Curves</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a:xfrm>
            <a:off x="0" y="1143000"/>
            <a:ext cx="4572000" cy="57150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develop the technique for effective cornering.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Two different curves are used.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first is a 90-degree curve while the second is a 135-degree curve.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Having two different curves adds to the judgment and skill</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required.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 135-degree curve is utilized so that a rider must extend the handlebar pressure for a longer time period. Second gear is used for both curves.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RiderCoaches may initially observe and coach near the entry point of the curve, and later (as soon as reasonable) move to the stop point to coach the overall technique.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second curve (135 degrees) happens to be the path of travel in the skill test.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is important that each rider demonstrates smooth and precise cornering technique before proceeding.</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1143000"/>
          </a:xfrm>
        </p:spPr>
        <p:txBody>
          <a:bodyPr>
            <a:normAutofit/>
          </a:bodyPr>
          <a:lstStyle/>
          <a:p>
            <a:r>
              <a:rPr lang="en-US" sz="2400" dirty="0" smtClean="0"/>
              <a:t>Exercise 5</a:t>
            </a:r>
            <a:r>
              <a:rPr lang="en-US" sz="2400" b="1" dirty="0" smtClean="0"/>
              <a:t/>
            </a:r>
            <a:br>
              <a:rPr lang="en-US" sz="2400" b="1" dirty="0" smtClean="0"/>
            </a:br>
            <a:r>
              <a:rPr lang="en-US" sz="2400" dirty="0" smtClean="0"/>
              <a:t>Adjusting Speed &amp; </a:t>
            </a:r>
            <a:r>
              <a:rPr lang="en-US" sz="2400" dirty="0" smtClean="0"/>
              <a:t>Turning</a:t>
            </a:r>
            <a:endParaRPr lang="en-US" sz="2400" dirty="0"/>
          </a:p>
        </p:txBody>
      </p:sp>
      <p:sp>
        <p:nvSpPr>
          <p:cNvPr id="3" name="Content Placeholder 2"/>
          <p:cNvSpPr>
            <a:spLocks noGrp="1"/>
          </p:cNvSpPr>
          <p:nvPr>
            <p:ph idx="1"/>
          </p:nvPr>
        </p:nvSpPr>
        <p:spPr>
          <a:xfrm>
            <a:off x="0" y="1143000"/>
            <a:ext cx="4572000" cy="5715000"/>
          </a:xfrm>
        </p:spPr>
        <p:txBody>
          <a:bodyPr>
            <a:noAutofit/>
          </a:bodyPr>
          <a:lstStyle/>
          <a:p>
            <a:pPr>
              <a:spcAft>
                <a:spcPts val="300"/>
              </a:spcAft>
            </a:pPr>
            <a:r>
              <a:rPr lang="en-US" sz="1200" dirty="0" smtClean="0"/>
              <a:t>This </a:t>
            </a:r>
            <a:r>
              <a:rPr lang="en-US" sz="1200" dirty="0"/>
              <a:t>exercise is designed to allow riders develop the basic skills of adjusting speed </a:t>
            </a:r>
            <a:r>
              <a:rPr lang="en-US" sz="1200" dirty="0" smtClean="0"/>
              <a:t>and turning</a:t>
            </a:r>
            <a:r>
              <a:rPr lang="en-US" sz="1200" dirty="0"/>
              <a:t>. </a:t>
            </a:r>
            <a:endParaRPr lang="en-US" sz="1200" dirty="0" smtClean="0"/>
          </a:p>
          <a:p>
            <a:pPr>
              <a:spcAft>
                <a:spcPts val="300"/>
              </a:spcAft>
            </a:pPr>
            <a:r>
              <a:rPr lang="en-US" sz="1200" dirty="0" smtClean="0"/>
              <a:t>This </a:t>
            </a:r>
            <a:r>
              <a:rPr lang="en-US" sz="1200" dirty="0"/>
              <a:t>is the first exercise to provide extended opportunities to ride </a:t>
            </a:r>
            <a:r>
              <a:rPr lang="en-US" sz="1200" dirty="0" smtClean="0"/>
              <a:t>without having </a:t>
            </a:r>
            <a:r>
              <a:rPr lang="en-US" sz="1200" dirty="0"/>
              <a:t>to stop. </a:t>
            </a:r>
            <a:endParaRPr lang="en-US" sz="1200" dirty="0" smtClean="0"/>
          </a:p>
          <a:p>
            <a:pPr>
              <a:spcAft>
                <a:spcPts val="300"/>
              </a:spcAft>
            </a:pPr>
            <a:r>
              <a:rPr lang="en-US" sz="1200" dirty="0" smtClean="0"/>
              <a:t>Here </a:t>
            </a:r>
            <a:r>
              <a:rPr lang="en-US" sz="1200" dirty="0"/>
              <a:t>the fun factor increases as riders enjoy the benefits of </a:t>
            </a:r>
            <a:r>
              <a:rPr lang="en-US" sz="1200" dirty="0" smtClean="0"/>
              <a:t>acquiring basic </a:t>
            </a:r>
            <a:r>
              <a:rPr lang="en-US" sz="1200" dirty="0"/>
              <a:t>manipulative skills. </a:t>
            </a:r>
            <a:endParaRPr lang="en-US" sz="1200" dirty="0" smtClean="0"/>
          </a:p>
          <a:p>
            <a:pPr>
              <a:spcAft>
                <a:spcPts val="300"/>
              </a:spcAft>
            </a:pPr>
            <a:r>
              <a:rPr lang="en-US" sz="1200" dirty="0" smtClean="0"/>
              <a:t>Riders </a:t>
            </a:r>
            <a:r>
              <a:rPr lang="en-US" sz="1200" dirty="0"/>
              <a:t>may use 2nd gear as this provides smooth </a:t>
            </a:r>
            <a:r>
              <a:rPr lang="en-US" sz="1200" dirty="0" smtClean="0"/>
              <a:t>operation with </a:t>
            </a:r>
            <a:r>
              <a:rPr lang="en-US" sz="1200" dirty="0"/>
              <a:t>less throttle sensitivity. </a:t>
            </a:r>
            <a:endParaRPr lang="en-US" sz="1200" dirty="0" smtClean="0"/>
          </a:p>
          <a:p>
            <a:pPr>
              <a:spcAft>
                <a:spcPts val="300"/>
              </a:spcAft>
            </a:pPr>
            <a:r>
              <a:rPr lang="en-US" sz="1200" dirty="0" smtClean="0"/>
              <a:t>The </a:t>
            </a:r>
            <a:r>
              <a:rPr lang="en-US" sz="1200" dirty="0"/>
              <a:t>perimeter is used extensively at first, then riders </a:t>
            </a:r>
            <a:r>
              <a:rPr lang="en-US" sz="1200" dirty="0" smtClean="0"/>
              <a:t>are coached </a:t>
            </a:r>
            <a:r>
              <a:rPr lang="en-US" sz="1200" dirty="0"/>
              <a:t>into the weave pattern. </a:t>
            </a:r>
            <a:endParaRPr lang="en-US" sz="1200" dirty="0" smtClean="0"/>
          </a:p>
          <a:p>
            <a:pPr>
              <a:spcAft>
                <a:spcPts val="300"/>
              </a:spcAft>
            </a:pPr>
            <a:r>
              <a:rPr lang="en-US" sz="1200" dirty="0" smtClean="0"/>
              <a:t>The </a:t>
            </a:r>
            <a:r>
              <a:rPr lang="en-US" sz="1200" dirty="0"/>
              <a:t>weave pattern is different on each side; one is </a:t>
            </a:r>
            <a:r>
              <a:rPr lang="en-US" sz="1200" dirty="0" smtClean="0"/>
              <a:t>a 20</a:t>
            </a:r>
            <a:r>
              <a:rPr lang="en-US" sz="1200" dirty="0"/>
              <a:t>’-weave and the other is a 30’-weave. This varies the control inputs and </a:t>
            </a:r>
            <a:r>
              <a:rPr lang="en-US" sz="1200" dirty="0" smtClean="0"/>
              <a:t>feedback provided </a:t>
            </a:r>
            <a:r>
              <a:rPr lang="en-US" sz="1200" dirty="0"/>
              <a:t>the riders; that is, they practice and gain feedback in multiple paths of travel</a:t>
            </a:r>
            <a:r>
              <a:rPr lang="en-US" sz="1200" dirty="0" smtClean="0"/>
              <a:t>. </a:t>
            </a:r>
          </a:p>
          <a:p>
            <a:pPr>
              <a:spcAft>
                <a:spcPts val="300"/>
              </a:spcAft>
            </a:pPr>
            <a:r>
              <a:rPr lang="en-US" sz="1200" dirty="0" err="1" smtClean="0"/>
              <a:t>RiderCoaches</a:t>
            </a:r>
            <a:r>
              <a:rPr lang="en-US" sz="1200" dirty="0" smtClean="0"/>
              <a:t> </a:t>
            </a:r>
            <a:r>
              <a:rPr lang="en-US" sz="1200" dirty="0"/>
              <a:t>are active in their assessment of safety and skill development, but </a:t>
            </a:r>
            <a:r>
              <a:rPr lang="en-US" sz="1200" dirty="0" smtClean="0"/>
              <a:t>allow riders </a:t>
            </a:r>
            <a:r>
              <a:rPr lang="en-US" sz="1200" dirty="0"/>
              <a:t>the freedom to develop control adjustments. </a:t>
            </a:r>
            <a:endParaRPr lang="en-US" sz="1200" dirty="0" smtClean="0"/>
          </a:p>
          <a:p>
            <a:pPr>
              <a:spcAft>
                <a:spcPts val="300"/>
              </a:spcAft>
            </a:pPr>
            <a:r>
              <a:rPr lang="en-US" sz="1200" dirty="0" smtClean="0"/>
              <a:t>The </a:t>
            </a:r>
            <a:r>
              <a:rPr lang="en-US" sz="1200" dirty="0"/>
              <a:t>exercise is reversed. This </a:t>
            </a:r>
            <a:r>
              <a:rPr lang="en-US" sz="1200" dirty="0" smtClean="0"/>
              <a:t>can be </a:t>
            </a:r>
            <a:r>
              <a:rPr lang="en-US" sz="1200" dirty="0"/>
              <a:t>accomplished in a variety of ways, but one suggestion is to stop riders in a </a:t>
            </a:r>
            <a:r>
              <a:rPr lang="en-US" sz="1200" dirty="0" smtClean="0"/>
              <a:t>straight path </a:t>
            </a:r>
            <a:r>
              <a:rPr lang="en-US" sz="1200" dirty="0"/>
              <a:t>and then perform a U-turn (providing yet another opportunity to develop </a:t>
            </a:r>
            <a:r>
              <a:rPr lang="en-US" sz="1200" dirty="0" smtClean="0"/>
              <a:t>basic skill </a:t>
            </a:r>
            <a:r>
              <a:rPr lang="en-US" sz="1200" dirty="0"/>
              <a:t>in the context of real riding). </a:t>
            </a:r>
            <a:r>
              <a:rPr lang="en-US" sz="1200" dirty="0" smtClean="0"/>
              <a:t>Riders </a:t>
            </a:r>
            <a:r>
              <a:rPr lang="en-US" sz="1200" dirty="0"/>
              <a:t>have already performed a similar </a:t>
            </a:r>
            <a:r>
              <a:rPr lang="en-US" sz="1200" dirty="0" smtClean="0"/>
              <a:t>maneuver when </a:t>
            </a:r>
            <a:r>
              <a:rPr lang="en-US" sz="1200" dirty="0"/>
              <a:t>they practiced the perimeter turn from the stop and turned up the middle </a:t>
            </a:r>
            <a:r>
              <a:rPr lang="en-US" sz="1200" dirty="0" smtClean="0"/>
              <a:t>in Ex</a:t>
            </a:r>
            <a:r>
              <a:rPr lang="en-US" sz="1200" dirty="0"/>
              <a:t>. 4, Shifting &amp; </a:t>
            </a:r>
            <a:r>
              <a:rPr lang="en-US" sz="1200" dirty="0" smtClean="0"/>
              <a:t> topping</a:t>
            </a:r>
            <a:r>
              <a:rPr lang="en-US" sz="1200" dirty="0"/>
              <a:t>. </a:t>
            </a:r>
            <a:endParaRPr lang="en-US" sz="1200" dirty="0" smtClean="0"/>
          </a:p>
          <a:p>
            <a:pPr>
              <a:spcAft>
                <a:spcPts val="300"/>
              </a:spcAft>
            </a:pPr>
            <a:r>
              <a:rPr lang="en-US" sz="1200" dirty="0" smtClean="0"/>
              <a:t>It </a:t>
            </a:r>
            <a:r>
              <a:rPr lang="en-US" sz="1200" dirty="0"/>
              <a:t>is important that each rider demonstrates an ability </a:t>
            </a:r>
            <a:r>
              <a:rPr lang="en-US" sz="1200" dirty="0" smtClean="0"/>
              <a:t>to adjust </a:t>
            </a:r>
            <a:r>
              <a:rPr lang="en-US" sz="1200" dirty="0"/>
              <a:t>speed and </a:t>
            </a:r>
            <a:r>
              <a:rPr lang="en-US" sz="1200" dirty="0" smtClean="0"/>
              <a:t> maintain </a:t>
            </a:r>
            <a:r>
              <a:rPr lang="en-US" sz="1200" dirty="0"/>
              <a:t>overall control when turning before proceeding.</a:t>
            </a:r>
          </a:p>
        </p:txBody>
      </p:sp>
      <p:sp>
        <p:nvSpPr>
          <p:cNvPr id="4" name="Title 1"/>
          <p:cNvSpPr txBox="1">
            <a:spLocks/>
          </p:cNvSpPr>
          <p:nvPr/>
        </p:nvSpPr>
        <p:spPr>
          <a:xfrm>
            <a:off x="457200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12</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Cornering Judgment</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5" name="Content Placeholder 2"/>
          <p:cNvSpPr txBox="1">
            <a:spLocks/>
          </p:cNvSpPr>
          <p:nvPr/>
        </p:nvSpPr>
        <p:spPr>
          <a:xfrm>
            <a:off x="4572000" y="1295400"/>
            <a:ext cx="4572000" cy="55626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add cornering finesse as it requires additional rider judgment.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path of travel includes lanes on the long sides of the range and two exit lanes in the middle.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Riders practice the slow/look/press/roll technique as they adjust the entry speed for the exit lane they choose.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RiderCoaches have riders start individually and coach by correction as needed.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exercise is reversed to allow practice in both directions.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is important that each rider demonstrates overall motorcycle control when adjusting speed for cornering before proceeding.</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762000"/>
          </a:xfrm>
        </p:spPr>
        <p:txBody>
          <a:bodyPr>
            <a:noAutofit/>
          </a:bodyPr>
          <a:lstStyle/>
          <a:p>
            <a:r>
              <a:rPr lang="en-US" sz="2000" b="1" dirty="0" smtClean="0"/>
              <a:t>Exercise 6</a:t>
            </a:r>
            <a:br>
              <a:rPr lang="en-US" sz="2000" b="1" dirty="0" smtClean="0"/>
            </a:br>
            <a:r>
              <a:rPr lang="en-US" sz="2000" b="1" dirty="0" smtClean="0"/>
              <a:t>Controls-Skills </a:t>
            </a:r>
            <a:r>
              <a:rPr lang="en-US" sz="2000" b="1" dirty="0" smtClean="0"/>
              <a:t>Practice</a:t>
            </a:r>
            <a:endParaRPr lang="en-US" sz="2000" dirty="0"/>
          </a:p>
        </p:txBody>
      </p:sp>
      <p:sp>
        <p:nvSpPr>
          <p:cNvPr id="3" name="Content Placeholder 2"/>
          <p:cNvSpPr>
            <a:spLocks noGrp="1"/>
          </p:cNvSpPr>
          <p:nvPr>
            <p:ph idx="1"/>
          </p:nvPr>
        </p:nvSpPr>
        <p:spPr>
          <a:xfrm>
            <a:off x="4572000" y="685800"/>
            <a:ext cx="4572000" cy="6019800"/>
          </a:xfrm>
        </p:spPr>
        <p:txBody>
          <a:bodyPr>
            <a:noAutofit/>
          </a:bodyPr>
          <a:lstStyle/>
          <a:p>
            <a:pPr>
              <a:spcAft>
                <a:spcPts val="200"/>
              </a:spcAft>
            </a:pPr>
            <a:r>
              <a:rPr lang="en-US" sz="1200" dirty="0" smtClean="0"/>
              <a:t>This </a:t>
            </a:r>
            <a:r>
              <a:rPr lang="en-US" sz="1200" dirty="0"/>
              <a:t>exercise is designed to develop additional basic manipulative skills. </a:t>
            </a:r>
            <a:endParaRPr lang="en-US" sz="1200" dirty="0" smtClean="0"/>
          </a:p>
          <a:p>
            <a:pPr>
              <a:spcAft>
                <a:spcPts val="200"/>
              </a:spcAft>
            </a:pPr>
            <a:r>
              <a:rPr lang="en-US" sz="1200" dirty="0" smtClean="0"/>
              <a:t>Riders just finished </a:t>
            </a:r>
            <a:r>
              <a:rPr lang="en-US" sz="1200" dirty="0"/>
              <a:t>being “stretched” by riding at higher speeds </a:t>
            </a:r>
            <a:endParaRPr lang="en-US" sz="1200" dirty="0" smtClean="0"/>
          </a:p>
          <a:p>
            <a:pPr>
              <a:spcAft>
                <a:spcPts val="200"/>
              </a:spcAft>
              <a:buNone/>
            </a:pPr>
            <a:r>
              <a:rPr lang="en-US" sz="1200" dirty="0" smtClean="0"/>
              <a:t>	without </a:t>
            </a:r>
            <a:r>
              <a:rPr lang="en-US" sz="1200" dirty="0"/>
              <a:t>a lot of </a:t>
            </a:r>
            <a:r>
              <a:rPr lang="en-US" sz="1200" dirty="0" smtClean="0"/>
              <a:t>low-speed control </a:t>
            </a:r>
            <a:r>
              <a:rPr lang="en-US" sz="1200" dirty="0"/>
              <a:t>manipulation, and now are “brought back</a:t>
            </a:r>
            <a:r>
              <a:rPr lang="en-US" sz="1200" dirty="0" smtClean="0"/>
              <a:t>”</a:t>
            </a:r>
          </a:p>
          <a:p>
            <a:pPr>
              <a:spcAft>
                <a:spcPts val="200"/>
              </a:spcAft>
              <a:buNone/>
            </a:pPr>
            <a:r>
              <a:rPr lang="en-US" sz="1200" dirty="0"/>
              <a:t>	</a:t>
            </a:r>
            <a:r>
              <a:rPr lang="en-US" sz="1200" dirty="0" smtClean="0"/>
              <a:t>to </a:t>
            </a:r>
            <a:r>
              <a:rPr lang="en-US" sz="1200" dirty="0"/>
              <a:t>practice low-speed control</a:t>
            </a:r>
            <a:r>
              <a:rPr lang="en-US" sz="1200" dirty="0" smtClean="0"/>
              <a:t>. </a:t>
            </a:r>
          </a:p>
          <a:p>
            <a:pPr>
              <a:spcAft>
                <a:spcPts val="200"/>
              </a:spcAft>
            </a:pPr>
            <a:r>
              <a:rPr lang="en-US" sz="1200" dirty="0" smtClean="0"/>
              <a:t>Two </a:t>
            </a:r>
            <a:r>
              <a:rPr lang="en-US" sz="1200" dirty="0"/>
              <a:t>weaves are used: a 20’ x 8’ on one side and a 15’ x 3’ on the other. </a:t>
            </a:r>
            <a:r>
              <a:rPr lang="en-US" sz="1200" dirty="0" smtClean="0"/>
              <a:t>These </a:t>
            </a:r>
          </a:p>
          <a:p>
            <a:pPr>
              <a:spcAft>
                <a:spcPts val="200"/>
              </a:spcAft>
              <a:buNone/>
            </a:pPr>
            <a:r>
              <a:rPr lang="en-US" sz="1200" dirty="0"/>
              <a:t>	</a:t>
            </a:r>
            <a:r>
              <a:rPr lang="en-US" sz="1200" dirty="0" smtClean="0"/>
              <a:t>dimensions </a:t>
            </a:r>
            <a:r>
              <a:rPr lang="en-US" sz="1200" dirty="0"/>
              <a:t>have shown to be developmental for new riders, yet engaging </a:t>
            </a:r>
            <a:r>
              <a:rPr lang="en-US" sz="1200" dirty="0" smtClean="0"/>
              <a:t>and challenging </a:t>
            </a:r>
            <a:r>
              <a:rPr lang="en-US" sz="1200" dirty="0"/>
              <a:t>for riders with some experience (a characteristic realized in other </a:t>
            </a:r>
            <a:r>
              <a:rPr lang="en-US" sz="1200" dirty="0" smtClean="0"/>
              <a:t> exercises throughout </a:t>
            </a:r>
            <a:r>
              <a:rPr lang="en-US" sz="1200" dirty="0"/>
              <a:t>the course). </a:t>
            </a:r>
            <a:endParaRPr lang="en-US" sz="1200" dirty="0" smtClean="0"/>
          </a:p>
          <a:p>
            <a:pPr>
              <a:spcAft>
                <a:spcPts val="200"/>
              </a:spcAft>
            </a:pPr>
            <a:r>
              <a:rPr lang="en-US" sz="1200" dirty="0" smtClean="0"/>
              <a:t>Additionally</a:t>
            </a:r>
            <a:r>
              <a:rPr lang="en-US" sz="1200" dirty="0"/>
              <a:t>, riders practice a left and right perimeter </a:t>
            </a:r>
            <a:r>
              <a:rPr lang="en-US" sz="1200" dirty="0" smtClean="0"/>
              <a:t>turn (</a:t>
            </a:r>
            <a:r>
              <a:rPr lang="en-US" sz="1200" dirty="0"/>
              <a:t>introduced in Ex. 4, Shifting &amp; Stopping), and a clutch-control lane (Note that </a:t>
            </a:r>
            <a:r>
              <a:rPr lang="en-US" sz="1200" dirty="0" smtClean="0"/>
              <a:t>middle cone </a:t>
            </a:r>
            <a:r>
              <a:rPr lang="en-US" sz="1200" dirty="0"/>
              <a:t>inside the perimeter turn is moved slightly</a:t>
            </a:r>
            <a:r>
              <a:rPr lang="en-US" sz="1200" dirty="0" smtClean="0"/>
              <a:t>). </a:t>
            </a:r>
          </a:p>
          <a:p>
            <a:pPr>
              <a:spcAft>
                <a:spcPts val="200"/>
              </a:spcAft>
            </a:pPr>
            <a:r>
              <a:rPr lang="en-US" sz="1200" dirty="0" smtClean="0"/>
              <a:t> </a:t>
            </a:r>
            <a:r>
              <a:rPr lang="en-US" sz="1200" dirty="0"/>
              <a:t>An added feature to vary </a:t>
            </a:r>
            <a:r>
              <a:rPr lang="en-US" sz="1200" dirty="0" smtClean="0"/>
              <a:t>control manipulation </a:t>
            </a:r>
            <a:r>
              <a:rPr lang="en-US" sz="1200" dirty="0"/>
              <a:t>and feedback is a pause-n-go. Riders slow without stopping, </a:t>
            </a:r>
            <a:r>
              <a:rPr lang="en-US" sz="1200" dirty="0" smtClean="0"/>
              <a:t>providing further </a:t>
            </a:r>
            <a:r>
              <a:rPr lang="en-US" sz="1200" dirty="0"/>
              <a:t>feedback from brake operation and throttle/clutch use. </a:t>
            </a:r>
            <a:endParaRPr lang="en-US" sz="1200" dirty="0" smtClean="0"/>
          </a:p>
          <a:p>
            <a:pPr>
              <a:spcAft>
                <a:spcPts val="200"/>
              </a:spcAft>
            </a:pPr>
            <a:r>
              <a:rPr lang="en-US" sz="1200" dirty="0" err="1" smtClean="0"/>
              <a:t>RiderCoaches</a:t>
            </a:r>
            <a:r>
              <a:rPr lang="en-US" sz="1200" dirty="0" smtClean="0"/>
              <a:t> must use </a:t>
            </a:r>
            <a:r>
              <a:rPr lang="en-US" sz="1200" dirty="0"/>
              <a:t>judgment in the timing of their coaching. </a:t>
            </a:r>
            <a:endParaRPr lang="en-US" sz="1200" dirty="0" smtClean="0"/>
          </a:p>
          <a:p>
            <a:pPr>
              <a:spcAft>
                <a:spcPts val="200"/>
              </a:spcAft>
            </a:pPr>
            <a:r>
              <a:rPr lang="en-US" sz="1200" dirty="0" smtClean="0"/>
              <a:t>Rider-specific </a:t>
            </a:r>
            <a:r>
              <a:rPr lang="en-US" sz="1200" dirty="0"/>
              <a:t>coaching is used </a:t>
            </a:r>
            <a:r>
              <a:rPr lang="en-US" sz="1200" dirty="0" smtClean="0"/>
              <a:t>when a </a:t>
            </a:r>
            <a:r>
              <a:rPr lang="en-US" sz="1200" dirty="0"/>
              <a:t>rider reaches a plateau in her/his development or when a major skill is not </a:t>
            </a:r>
            <a:r>
              <a:rPr lang="en-US" sz="1200" dirty="0" smtClean="0"/>
              <a:t>being accomplished </a:t>
            </a:r>
            <a:r>
              <a:rPr lang="en-US" sz="1200" dirty="0"/>
              <a:t>(clutch/throttle jerking, safety margin violations, eyes down, speed </a:t>
            </a:r>
            <a:r>
              <a:rPr lang="en-US" sz="1200" dirty="0" smtClean="0"/>
              <a:t>too fast </a:t>
            </a:r>
            <a:r>
              <a:rPr lang="en-US" sz="1200" dirty="0"/>
              <a:t>or slow, etc.). </a:t>
            </a:r>
            <a:endParaRPr lang="en-US" sz="1200" dirty="0" smtClean="0"/>
          </a:p>
          <a:p>
            <a:pPr>
              <a:spcAft>
                <a:spcPts val="200"/>
              </a:spcAft>
            </a:pPr>
            <a:r>
              <a:rPr lang="en-US" sz="1200" dirty="0" smtClean="0"/>
              <a:t>This </a:t>
            </a:r>
            <a:r>
              <a:rPr lang="en-US" sz="1200" dirty="0"/>
              <a:t>is another exercise that keeps things moving with little </a:t>
            </a:r>
            <a:r>
              <a:rPr lang="en-US" sz="1200" dirty="0" smtClean="0"/>
              <a:t>wait time</a:t>
            </a:r>
            <a:r>
              <a:rPr lang="en-US" sz="1200" dirty="0"/>
              <a:t>. Riders are provided extended time to manipulate controls and gain </a:t>
            </a:r>
            <a:r>
              <a:rPr lang="en-US" sz="1200" dirty="0" smtClean="0"/>
              <a:t>individual feedback </a:t>
            </a:r>
            <a:r>
              <a:rPr lang="en-US" sz="1200" dirty="0"/>
              <a:t>from their inputs under the watchful, guiding eye of the </a:t>
            </a:r>
            <a:r>
              <a:rPr lang="en-US" sz="1200" dirty="0" err="1"/>
              <a:t>RiderCoaches</a:t>
            </a:r>
            <a:r>
              <a:rPr lang="en-US" sz="1200" dirty="0"/>
              <a:t>. </a:t>
            </a:r>
            <a:endParaRPr lang="en-US" sz="1200" dirty="0" smtClean="0"/>
          </a:p>
          <a:p>
            <a:pPr>
              <a:spcAft>
                <a:spcPts val="200"/>
              </a:spcAft>
            </a:pPr>
            <a:r>
              <a:rPr lang="en-US" sz="1200" dirty="0" smtClean="0"/>
              <a:t>It is important </a:t>
            </a:r>
            <a:r>
              <a:rPr lang="en-US" sz="1200" dirty="0"/>
              <a:t>that each rider demonstrates overall manipulative control of the </a:t>
            </a:r>
            <a:r>
              <a:rPr lang="en-US" sz="1200" dirty="0" smtClean="0"/>
              <a:t>motorcycle before </a:t>
            </a:r>
            <a:r>
              <a:rPr lang="en-US" sz="1200" dirty="0"/>
              <a:t>proceeding</a:t>
            </a:r>
            <a:r>
              <a:rPr lang="en-US" sz="1200" dirty="0" smtClean="0"/>
              <a:t>. </a:t>
            </a:r>
            <a:endParaRPr lang="en-US" sz="1200" dirty="0"/>
          </a:p>
        </p:txBody>
      </p:sp>
      <p:sp>
        <p:nvSpPr>
          <p:cNvPr id="5" name="Title 1"/>
          <p:cNvSpPr txBox="1">
            <a:spLocks/>
          </p:cNvSpPr>
          <p:nvPr/>
        </p:nvSpPr>
        <p:spPr>
          <a:xfrm>
            <a:off x="0" y="0"/>
            <a:ext cx="45720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Exercise 11</a:t>
            </a:r>
            <a:b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br>
            <a:r>
              <a:rPr kumimoji="0" lang="en-US" sz="2000" b="0" i="1" u="none" strike="noStrike" kern="1200" cap="none" spc="0" normalizeH="0" baseline="0" noProof="0" smtClean="0">
                <a:ln>
                  <a:noFill/>
                </a:ln>
                <a:solidFill>
                  <a:srgbClr val="C00000"/>
                </a:solidFill>
                <a:effectLst>
                  <a:outerShdw blurRad="38100" dist="38100" dir="2700000" algn="tl">
                    <a:srgbClr val="000000">
                      <a:alpha val="43137"/>
                    </a:srgbClr>
                  </a:outerShdw>
                </a:effectLst>
                <a:uLnTx/>
                <a:uFillTx/>
                <a:latin typeface="+mj-lt"/>
                <a:ea typeface="+mj-ea"/>
                <a:cs typeface="+mj-cs"/>
              </a:rPr>
              <a:t>Pressing to Initiate Lean</a:t>
            </a:r>
            <a:endParaRPr kumimoji="0" lang="en-US" sz="2000" b="0" i="1"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j-lt"/>
              <a:ea typeface="+mj-ea"/>
              <a:cs typeface="+mj-cs"/>
            </a:endParaRPr>
          </a:p>
        </p:txBody>
      </p:sp>
      <p:sp>
        <p:nvSpPr>
          <p:cNvPr id="6" name="Content Placeholder 2"/>
          <p:cNvSpPr txBox="1">
            <a:spLocks/>
          </p:cNvSpPr>
          <p:nvPr/>
        </p:nvSpPr>
        <p:spPr>
          <a:xfrm>
            <a:off x="0" y="1219200"/>
            <a:ext cx="45720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This exercise is designed to focus on the effects of counter steering.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To this point counter steering has been subtly developed.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Because pressing to initiate lean is a critical skill to realize and is difficult to explain, this exercise provides the opportunity to emphasize the technique.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 repeated split is used; this is a technique that allows half the group to be coached verbally as they observe the other riders practicing (a motor skill principle), and to complete the path of travel two separate times.</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Simulated practice is used to ensure the technique is understood prior to riding.</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A subtlety of this exercise is that the weave is set at two different dimensions.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For the first run the cones are placed in a straight-line 30’ weave; for the second run a 3’ offset is used.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The offset requires an increase in pressure to initiate and control lean (developmental).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One RiderCoach divides time between coaching the non-riding group and the riding group, while the other RiderCoach is responsible for the middle of the range. </a:t>
            </a:r>
          </a:p>
          <a:p>
            <a:pPr marL="342900" marR="0" lvl="0" indent="-342900" algn="l" defTabSz="914400" rtl="0" eaLnBrk="1" fontAlgn="auto" latinLnBrk="0" hangingPunct="1">
              <a:lnSpc>
                <a:spcPct val="100000"/>
              </a:lnSpc>
              <a:spcBef>
                <a:spcPct val="20000"/>
              </a:spcBef>
              <a:spcAft>
                <a:spcPts val="600"/>
              </a:spcAft>
              <a:buClrTx/>
              <a:buSzTx/>
              <a:buFont typeface="Arial" pitchFamily="34" charset="0"/>
              <a:buChar char="•"/>
              <a:tabLst/>
              <a:defRPr/>
            </a:pPr>
            <a:r>
              <a:rPr kumimoji="0" lang="en-US" sz="1200" b="0" i="0" u="none" strike="noStrike" kern="1200" cap="none" spc="0" normalizeH="0" baseline="0" noProof="0" smtClean="0">
                <a:ln>
                  <a:noFill/>
                </a:ln>
                <a:solidFill>
                  <a:schemeClr val="tx1"/>
                </a:solidFill>
                <a:effectLst/>
                <a:uLnTx/>
                <a:uFillTx/>
                <a:latin typeface="+mn-lt"/>
                <a:ea typeface="+mn-ea"/>
                <a:cs typeface="+mn-cs"/>
              </a:rPr>
              <a:t>It is important that each rider recognize the effects of counter-steering before proceeding.</a:t>
            </a: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ub_x002d_Category xmlns="9b00d570-1265-4d49-8570-ac9c3e81e9bc">
      <Value>Rider Coach</Value>
    </Sub_x002d_Category>
    <Category xmlns="9b00d570-1265-4d49-8570-ac9c3e81e9bc">PMV-2</Category>
    <Duty xmlns="9b00d570-1265-4d49-8570-ac9c3e81e9bc">
      <Value>Off-Duty</Value>
    </Duty>
    <SOH xmlns="9b00d570-1265-4d49-8570-ac9c3e81e9bc">
      <Value>Biological Hazards</Value>
    </SOH>
    <TaxCatchAll xmlns="a04ece70-2cec-4f2f-baa6-6f128225e917"/>
    <TaxKeywordTaxHTField xmlns="a04ece70-2cec-4f2f-baa6-6f128225e917">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BD73FC33050D4284AA13419001F17A" ma:contentTypeVersion="8" ma:contentTypeDescription="Create a new document." ma:contentTypeScope="" ma:versionID="fa29732092af56a70730c76878c18857">
  <xsd:schema xmlns:xsd="http://www.w3.org/2001/XMLSchema" xmlns:xs="http://www.w3.org/2001/XMLSchema" xmlns:p="http://schemas.microsoft.com/office/2006/metadata/properties" xmlns:ns2="a04ece70-2cec-4f2f-baa6-6f128225e917" xmlns:ns3="9b00d570-1265-4d49-8570-ac9c3e81e9bc" targetNamespace="http://schemas.microsoft.com/office/2006/metadata/properties" ma:root="true" ma:fieldsID="be0c0545651ba9ecaa365f7467132699" ns2:_="" ns3:_="">
    <xsd:import namespace="a04ece70-2cec-4f2f-baa6-6f128225e917"/>
    <xsd:import namespace="9b00d570-1265-4d49-8570-ac9c3e81e9bc"/>
    <xsd:element name="properties">
      <xsd:complexType>
        <xsd:sequence>
          <xsd:element name="documentManagement">
            <xsd:complexType>
              <xsd:all>
                <xsd:element ref="ns2:TaxKeywordTaxHTField" minOccurs="0"/>
                <xsd:element ref="ns2:TaxCatchAll" minOccurs="0"/>
                <xsd:element ref="ns3:Duty" minOccurs="0"/>
                <xsd:element ref="ns3:Category" minOccurs="0"/>
                <xsd:element ref="ns3:Sub_x002d_Category" minOccurs="0"/>
                <xsd:element ref="ns3:SOH"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4ece70-2cec-4f2f-baa6-6f128225e917"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7ce00e25-bad1-422b-924d-df586e05bd4b"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0882a31b-41c9-4cfb-a11e-156c7cfe5ba9}" ma:internalName="TaxCatchAll" ma:showField="CatchAllData" ma:web="a04ece70-2cec-4f2f-baa6-6f128225e917">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b00d570-1265-4d49-8570-ac9c3e81e9bc" elementFormDefault="qualified">
    <xsd:import namespace="http://schemas.microsoft.com/office/2006/documentManagement/types"/>
    <xsd:import namespace="http://schemas.microsoft.com/office/infopath/2007/PartnerControls"/>
    <xsd:element name="Duty" ma:index="11" nillable="true" ma:displayName="Duty" ma:internalName="Duty">
      <xsd:complexType>
        <xsd:complexContent>
          <xsd:extension base="dms:MultiChoice">
            <xsd:sequence>
              <xsd:element name="Value" maxOccurs="unbounded" minOccurs="0" nillable="true">
                <xsd:simpleType>
                  <xsd:restriction base="dms:Choice">
                    <xsd:enumeration value="On-Duty"/>
                    <xsd:enumeration value="Off-Duty"/>
                    <xsd:enumeration value="OSH"/>
                  </xsd:restriction>
                </xsd:simpleType>
              </xsd:element>
            </xsd:sequence>
          </xsd:extension>
        </xsd:complexContent>
      </xsd:complexType>
    </xsd:element>
    <xsd:element name="Category" ma:index="12" nillable="true" ma:displayName="Category" ma:format="Dropdown" ma:internalName="Category">
      <xsd:simpleType>
        <xsd:restriction base="dms:Choice">
          <xsd:enumeration value="Safety Programs"/>
          <xsd:enumeration value="PMV-2"/>
          <xsd:enumeration value="PMV-4"/>
          <xsd:enumeration value="Sports &amp; Rec"/>
          <xsd:enumeration value="Home &amp; Family"/>
          <xsd:enumeration value="Instructions"/>
          <xsd:enumeration value="OSH"/>
          <xsd:enumeration value="Medical Surveillance"/>
          <xsd:enumeration value="Briefs"/>
          <xsd:enumeration value="Supervisor Reports Training"/>
          <xsd:enumeration value="SME Analysis"/>
        </xsd:restriction>
      </xsd:simpleType>
    </xsd:element>
    <xsd:element name="Sub_x002d_Category" ma:index="13" nillable="true" ma:displayName="Sub-Category" ma:internalName="Sub_x002d_Category">
      <xsd:complexType>
        <xsd:complexContent>
          <xsd:extension base="dms:MultiChoice">
            <xsd:sequence>
              <xsd:element name="Value" maxOccurs="unbounded" minOccurs="0" nillable="true">
                <xsd:simpleType>
                  <xsd:restriction base="dms:Choice">
                    <xsd:enumeration value="General Information"/>
                    <xsd:enumeration value="Rider Coach"/>
                    <xsd:enumeration value="​Riders"/>
                    <xsd:enumeration value="​MSR &amp; Mentors"/>
                    <xsd:enumeration value="​Leaders"/>
                    <xsd:enumeration value="Safety Managers"/>
                    <xsd:enumeration value="​Home Safety"/>
                    <xsd:enumeration value="Outdoor Safety ​"/>
                    <xsd:enumeration value="Fire Prevention"/>
                    <xsd:enumeration value="​Safety for Kids  ​"/>
                    <xsd:enumeration value="Playground Safety ​"/>
                    <xsd:enumeration value="Personal Firearms"/>
                    <xsd:enumeration value="​Alcohol"/>
                    <xsd:enumeration value="​Fireworks"/>
                    <xsd:enumeration value="PPE"/>
                    <xsd:enumeration value="SMS Policy"/>
                    <xsd:enumeration value="SMS Risk Management"/>
                    <xsd:enumeration value="SMS Safety Assurance"/>
                    <xsd:enumeration value="SMS Safety Promotion"/>
                  </xsd:restriction>
                </xsd:simpleType>
              </xsd:element>
            </xsd:sequence>
          </xsd:extension>
        </xsd:complexContent>
      </xsd:complexType>
    </xsd:element>
    <xsd:element name="SOH" ma:index="14" nillable="true" ma:displayName="SOH" ma:internalName="SOH">
      <xsd:complexType>
        <xsd:complexContent>
          <xsd:extension base="dms:MultiChoice">
            <xsd:sequence>
              <xsd:element name="Value" maxOccurs="unbounded" minOccurs="0" nillable="true">
                <xsd:simpleType>
                  <xsd:restriction base="dms:Choice">
                    <xsd:enumeration value="Biological Hazards"/>
                    <xsd:enumeration value="Confined Space"/>
                    <xsd:enumeration value="Electrical"/>
                    <xsd:enumeration value="Emergency Planning and Response"/>
                    <xsd:enumeration value="Ergonomics"/>
                    <xsd:enumeration value="Exit and Egress"/>
                    <xsd:enumeration value="Fall Protection"/>
                    <xsd:enumeration value="Fire Protection / Life Safety Code"/>
                    <xsd:enumeration value="Hazardous Materials (HAZMAT)"/>
                    <xsd:enumeration value="Injury and Illness Prevention Programs"/>
                    <xsd:enumeration value="Laser/Radiation"/>
                    <xsd:enumeration value="Lock-Out / Tag-Out"/>
                    <xsd:enumeration value="Machine Guarding"/>
                    <xsd:enumeration value="Material Handling and Storage"/>
                    <xsd:enumeration value="Office Safety"/>
                    <xsd:enumeration value="Personal Protective Equipment"/>
                    <xsd:enumeration value="Physical Hazards"/>
                    <xsd:enumeration value="Portable Power Tools"/>
                    <xsd:enumeration value="Respiratory Protection"/>
                    <xsd:enumeration value="Safety Management System (SMS)"/>
                    <xsd:enumeration value="Safety Program Management"/>
                    <xsd:enumeration value="Slip, Trips, and Falls (Walking / Working Surfaces)"/>
                    <xsd:enumeration value="Toxic and Hazardous Substances"/>
                    <xsd:enumeration value="Voluntary Protection Program"/>
                    <xsd:enumeration value="Welding"/>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B45325-1EB1-4C20-9E6F-A06B5419FC96}"/>
</file>

<file path=customXml/itemProps2.xml><?xml version="1.0" encoding="utf-8"?>
<ds:datastoreItem xmlns:ds="http://schemas.openxmlformats.org/officeDocument/2006/customXml" ds:itemID="{9C64D6CE-2CEA-4716-BED4-86D1F5C3AF9B}"/>
</file>

<file path=customXml/itemProps3.xml><?xml version="1.0" encoding="utf-8"?>
<ds:datastoreItem xmlns:ds="http://schemas.openxmlformats.org/officeDocument/2006/customXml" ds:itemID="{9664E5C8-9DA4-4D80-90E0-CEB63A9FB356}"/>
</file>

<file path=docProps/app.xml><?xml version="1.0" encoding="utf-8"?>
<Properties xmlns="http://schemas.openxmlformats.org/officeDocument/2006/extended-properties" xmlns:vt="http://schemas.openxmlformats.org/officeDocument/2006/docPropsVTypes">
  <TotalTime>332</TotalTime>
  <Words>3614</Words>
  <Application>Microsoft Office PowerPoint</Application>
  <PresentationFormat>On-screen Show (4:3)</PresentationFormat>
  <Paragraphs>220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Exercise 1 Motorcycle Familiarization</vt:lpstr>
      <vt:lpstr>Exercise 2 Using the Friction Zone</vt:lpstr>
      <vt:lpstr>Exercise 3 Starting &amp; Stopping Drill</vt:lpstr>
      <vt:lpstr>Exercise 3 continued Starting &amp; Stopping Drill</vt:lpstr>
      <vt:lpstr>Exercise 4 Shifting &amp; Stopping</vt:lpstr>
      <vt:lpstr>Exercise 4 continued Shifting &amp; Stopping</vt:lpstr>
      <vt:lpstr>Exercise 5 Adjusting Speed &amp; Turning</vt:lpstr>
      <vt:lpstr>Exercise 6 Controls-Skills Practice</vt:lpstr>
      <vt:lpstr>Exercise 7 Cornering</vt:lpstr>
      <vt:lpstr>Exercise 8 Matching Gears to Speed</vt:lpstr>
      <vt:lpstr>Full Size Range Layout</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BRC 2001 Range Rationales</dc:title>
  <dc:creator>donald.borkoski</dc:creator>
  <cp:keywords/>
  <cp:lastModifiedBy>donald.borkoski</cp:lastModifiedBy>
  <cp:revision>58</cp:revision>
  <dcterms:created xsi:type="dcterms:W3CDTF">2013-04-04T18:27:54Z</dcterms:created>
  <dcterms:modified xsi:type="dcterms:W3CDTF">2013-09-24T17:06:24Z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0x010100B4BD73FC33050D4284AA13419001F17A</vt:lpwstr>
  </property>
  <property fmtid="{D5CDD505-2E9C-101B-9397-08002B2CF9AE}" pid="3" name="PublishingContact">
    <vt:lpwstr/>
  </property>
  <property fmtid="{D5CDD505-2E9C-101B-9397-08002B2CF9AE}" pid="4" name="Order">
    <vt:r8>905300</vt:r8>
  </property>
  <property fmtid="{D5CDD505-2E9C-101B-9397-08002B2CF9AE}" pid="5" name="PublishingRollupImage">
    <vt:lpwstr/>
  </property>
  <property fmtid="{D5CDD505-2E9C-101B-9397-08002B2CF9AE}" pid="6" name="PublishingContactEmail">
    <vt:lpwstr/>
  </property>
  <property fmtid="{D5CDD505-2E9C-101B-9397-08002B2CF9AE}" pid="7" name="xd_Signature">
    <vt:bool>false</vt:bool>
  </property>
  <property fmtid="{D5CDD505-2E9C-101B-9397-08002B2CF9AE}" pid="8" name="PublishingVariationGroupID">
    <vt:lpwstr/>
  </property>
  <property fmtid="{D5CDD505-2E9C-101B-9397-08002B2CF9AE}" pid="9" name="xd_ProgID">
    <vt:lpwstr/>
  </property>
  <property fmtid="{D5CDD505-2E9C-101B-9397-08002B2CF9AE}" pid="10" name="PublishingContactPicture">
    <vt:lpwstr/>
  </property>
  <property fmtid="{D5CDD505-2E9C-101B-9397-08002B2CF9AE}" pid="11" name="PublishingVariationRelationshipLinkFieldID">
    <vt:lpwstr/>
  </property>
  <property fmtid="{D5CDD505-2E9C-101B-9397-08002B2CF9AE}" pid="12" name="PublishingContactName">
    <vt:lpwstr/>
  </property>
  <property fmtid="{D5CDD505-2E9C-101B-9397-08002B2CF9AE}" pid="13" name="_dlc_DocId">
    <vt:lpwstr>D3MPNY4RNARA-358002573-9053</vt:lpwstr>
  </property>
  <property fmtid="{D5CDD505-2E9C-101B-9397-08002B2CF9AE}" pid="14" name="_SourceUrl">
    <vt:lpwstr/>
  </property>
  <property fmtid="{D5CDD505-2E9C-101B-9397-08002B2CF9AE}" pid="15" name="_SharedFileIndex">
    <vt:lpwstr/>
  </property>
  <property fmtid="{D5CDD505-2E9C-101B-9397-08002B2CF9AE}" pid="16" name="Comments">
    <vt:lpwstr/>
  </property>
  <property fmtid="{D5CDD505-2E9C-101B-9397-08002B2CF9AE}" pid="17" name="PublishingPageLayout">
    <vt:lpwstr/>
  </property>
  <property fmtid="{D5CDD505-2E9C-101B-9397-08002B2CF9AE}" pid="18" name="_dlc_DocIdUrl">
    <vt:lpwstr>http://open-web-1b-z1/NAVSAFECEN/_layouts/DocIdRedir.aspx?ID=D3MPNY4RNARA-358002573-9053, D3MPNY4RNARA-358002573-9053</vt:lpwstr>
  </property>
  <property fmtid="{D5CDD505-2E9C-101B-9397-08002B2CF9AE}" pid="19" name="Audience">
    <vt:lpwstr/>
  </property>
  <property fmtid="{D5CDD505-2E9C-101B-9397-08002B2CF9AE}" pid="20" name="TemplateUrl">
    <vt:lpwstr/>
  </property>
  <property fmtid="{D5CDD505-2E9C-101B-9397-08002B2CF9AE}" pid="21" name="_dlc_DocIdItemGuid">
    <vt:lpwstr>73d3d554-5240-42b9-8a21-f084b0e77f43</vt:lpwstr>
  </property>
  <property fmtid="{D5CDD505-2E9C-101B-9397-08002B2CF9AE}" pid="22" name="TaxKeyword">
    <vt:lpwstr/>
  </property>
</Properties>
</file>